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5.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notesSlides/notesSlide6.xml" ContentType="application/vnd.openxmlformats-officedocument.presentationml.notesSlide+xml"/>
  <Override PartName="/ppt/charts/chart51.xml" ContentType="application/vnd.openxmlformats-officedocument.drawingml.chart+xml"/>
  <Override PartName="/ppt/notesSlides/notesSlide7.xml" ContentType="application/vnd.openxmlformats-officedocument.presentationml.notesSlide+xml"/>
  <Override PartName="/ppt/charts/chart52.xml" ContentType="application/vnd.openxmlformats-officedocument.drawingml.chart+xml"/>
  <Override PartName="/ppt/notesSlides/notesSlide8.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notesSlides/notesSlide9.xml" ContentType="application/vnd.openxmlformats-officedocument.presentationml.notesSlide+xml"/>
  <Override PartName="/ppt/charts/chart57.xml" ContentType="application/vnd.openxmlformats-officedocument.drawingml.chart+xml"/>
  <Override PartName="/ppt/notesSlides/notesSlide10.xml" ContentType="application/vnd.openxmlformats-officedocument.presentationml.notesSlide+xml"/>
  <Override PartName="/ppt/charts/chart58.xml" ContentType="application/vnd.openxmlformats-officedocument.drawingml.chart+xml"/>
  <Override PartName="/ppt/notesSlides/notesSlide11.xml" ContentType="application/vnd.openxmlformats-officedocument.presentationml.notesSlide+xml"/>
  <Override PartName="/ppt/charts/chart59.xml" ContentType="application/vnd.openxmlformats-officedocument.drawingml.chart+xml"/>
  <Override PartName="/ppt/notesSlides/notesSlide12.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13.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14.xml" ContentType="application/vnd.openxmlformats-officedocument.presentationml.notesSlide+xml"/>
  <Override PartName="/ppt/charts/chart65.xml" ContentType="application/vnd.openxmlformats-officedocument.drawingml.chart+xml"/>
  <Override PartName="/ppt/notesSlides/notesSlide15.xml" ContentType="application/vnd.openxmlformats-officedocument.presentationml.notesSlide+xml"/>
  <Override PartName="/ppt/charts/chart66.xml" ContentType="application/vnd.openxmlformats-officedocument.drawingml.chart+xml"/>
  <Override PartName="/ppt/notesSlides/notesSlide16.xml" ContentType="application/vnd.openxmlformats-officedocument.presentationml.notesSlide+xml"/>
  <Override PartName="/ppt/charts/chart67.xml" ContentType="application/vnd.openxmlformats-officedocument.drawingml.chart+xml"/>
  <Override PartName="/ppt/notesSlides/notesSlide17.xml" ContentType="application/vnd.openxmlformats-officedocument.presentationml.notesSlide+xml"/>
  <Override PartName="/ppt/charts/chart68.xml" ContentType="application/vnd.openxmlformats-officedocument.drawingml.chart+xml"/>
  <Override PartName="/ppt/notesSlides/notesSlide18.xml" ContentType="application/vnd.openxmlformats-officedocument.presentationml.notesSlide+xml"/>
  <Override PartName="/ppt/charts/chart69.xml" ContentType="application/vnd.openxmlformats-officedocument.drawingml.chart+xml"/>
  <Override PartName="/ppt/notesSlides/notesSlide19.xml" ContentType="application/vnd.openxmlformats-officedocument.presentationml.notesSlide+xml"/>
  <Override PartName="/ppt/charts/chart70.xml" ContentType="application/vnd.openxmlformats-officedocument.drawingml.chart+xml"/>
  <Override PartName="/ppt/notesSlides/notesSlide20.xml" ContentType="application/vnd.openxmlformats-officedocument.presentationml.notesSlide+xml"/>
  <Override PartName="/ppt/charts/chart71.xml" ContentType="application/vnd.openxmlformats-officedocument.drawingml.chart+xml"/>
  <Override PartName="/ppt/notesSlides/notesSlide21.xml" ContentType="application/vnd.openxmlformats-officedocument.presentationml.notesSlide+xml"/>
  <Override PartName="/ppt/charts/chart72.xml" ContentType="application/vnd.openxmlformats-officedocument.drawingml.chart+xml"/>
  <Override PartName="/ppt/notesSlides/notesSlide22.xml" ContentType="application/vnd.openxmlformats-officedocument.presentationml.notesSlide+xml"/>
  <Override PartName="/ppt/charts/chart73.xml" ContentType="application/vnd.openxmlformats-officedocument.drawingml.chart+xml"/>
  <Override PartName="/ppt/notesSlides/notesSlide23.xml" ContentType="application/vnd.openxmlformats-officedocument.presentationml.notesSlide+xml"/>
  <Override PartName="/ppt/charts/chart74.xml" ContentType="application/vnd.openxmlformats-officedocument.drawingml.chart+xml"/>
  <Override PartName="/ppt/notesSlides/notesSlide24.xml" ContentType="application/vnd.openxmlformats-officedocument.presentationml.notesSlide+xml"/>
  <Override PartName="/ppt/charts/chart75.xml" ContentType="application/vnd.openxmlformats-officedocument.drawingml.chart+xml"/>
  <Override PartName="/ppt/notesSlides/notesSlide25.xml" ContentType="application/vnd.openxmlformats-officedocument.presentationml.notesSlide+xml"/>
  <Override PartName="/ppt/charts/chart76.xml" ContentType="application/vnd.openxmlformats-officedocument.drawingml.chart+xml"/>
  <Override PartName="/ppt/notesSlides/notesSlide26.xml" ContentType="application/vnd.openxmlformats-officedocument.presentationml.notesSlide+xml"/>
  <Override PartName="/ppt/charts/chart77.xml" ContentType="application/vnd.openxmlformats-officedocument.drawingml.chart+xml"/>
  <Override PartName="/ppt/notesSlides/notesSlide27.xml" ContentType="application/vnd.openxmlformats-officedocument.presentationml.notesSlide+xml"/>
  <Override PartName="/ppt/charts/chart78.xml" ContentType="application/vnd.openxmlformats-officedocument.drawingml.chart+xml"/>
  <Override PartName="/ppt/notesSlides/notesSlide28.xml" ContentType="application/vnd.openxmlformats-officedocument.presentationml.notesSlide+xml"/>
  <Override PartName="/ppt/charts/chart79.xml" ContentType="application/vnd.openxmlformats-officedocument.drawingml.chart+xml"/>
  <Override PartName="/ppt/notesSlides/notesSlide29.xml" ContentType="application/vnd.openxmlformats-officedocument.presentationml.notesSlide+xml"/>
  <Override PartName="/ppt/charts/chart80.xml" ContentType="application/vnd.openxmlformats-officedocument.drawingml.chart+xml"/>
  <Override PartName="/ppt/notesSlides/notesSlide30.xml" ContentType="application/vnd.openxmlformats-officedocument.presentationml.notesSlide+xml"/>
  <Override PartName="/ppt/charts/chart81.xml" ContentType="application/vnd.openxmlformats-officedocument.drawingml.chart+xml"/>
  <Override PartName="/ppt/notesSlides/notesSlide31.xml" ContentType="application/vnd.openxmlformats-officedocument.presentationml.notesSlide+xml"/>
  <Override PartName="/ppt/charts/chart82.xml" ContentType="application/vnd.openxmlformats-officedocument.drawingml.chart+xml"/>
  <Override PartName="/ppt/notesSlides/notesSlide32.xml" ContentType="application/vnd.openxmlformats-officedocument.presentationml.notesSlide+xml"/>
  <Override PartName="/ppt/charts/chart83.xml" ContentType="application/vnd.openxmlformats-officedocument.drawingml.chart+xml"/>
  <Override PartName="/ppt/notesSlides/notesSlide33.xml" ContentType="application/vnd.openxmlformats-officedocument.presentationml.notesSlide+xml"/>
  <Override PartName="/ppt/charts/chart84.xml" ContentType="application/vnd.openxmlformats-officedocument.drawingml.chart+xml"/>
  <Override PartName="/ppt/notesSlides/notesSlide34.xml" ContentType="application/vnd.openxmlformats-officedocument.presentationml.notesSlide+xml"/>
  <Override PartName="/ppt/charts/chart85.xml" ContentType="application/vnd.openxmlformats-officedocument.drawingml.chart+xml"/>
  <Override PartName="/ppt/notesSlides/notesSlide35.xml" ContentType="application/vnd.openxmlformats-officedocument.presentationml.notesSlide+xml"/>
  <Override PartName="/ppt/charts/chart86.xml" ContentType="application/vnd.openxmlformats-officedocument.drawingml.chart+xml"/>
  <Override PartName="/ppt/notesSlides/notesSlide36.xml" ContentType="application/vnd.openxmlformats-officedocument.presentationml.notesSlide+xml"/>
  <Override PartName="/ppt/charts/chart87.xml" ContentType="application/vnd.openxmlformats-officedocument.drawingml.chart+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1"/>
  </p:notesMasterIdLst>
  <p:handoutMasterIdLst>
    <p:handoutMasterId r:id="rId112"/>
  </p:handoutMasterIdLst>
  <p:sldIdLst>
    <p:sldId id="262" r:id="rId2"/>
    <p:sldId id="382" r:id="rId3"/>
    <p:sldId id="274" r:id="rId4"/>
    <p:sldId id="265" r:id="rId5"/>
    <p:sldId id="273" r:id="rId6"/>
    <p:sldId id="266" r:id="rId7"/>
    <p:sldId id="270" r:id="rId8"/>
    <p:sldId id="284" r:id="rId9"/>
    <p:sldId id="297"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311" r:id="rId24"/>
    <p:sldId id="312" r:id="rId25"/>
    <p:sldId id="313" r:id="rId26"/>
    <p:sldId id="314" r:id="rId27"/>
    <p:sldId id="315" r:id="rId28"/>
    <p:sldId id="316" r:id="rId29"/>
    <p:sldId id="317" r:id="rId30"/>
    <p:sldId id="318" r:id="rId31"/>
    <p:sldId id="285" r:id="rId32"/>
    <p:sldId id="320" r:id="rId33"/>
    <p:sldId id="319" r:id="rId34"/>
    <p:sldId id="321" r:id="rId35"/>
    <p:sldId id="322" r:id="rId36"/>
    <p:sldId id="323" r:id="rId37"/>
    <p:sldId id="324" r:id="rId38"/>
    <p:sldId id="286" r:id="rId39"/>
    <p:sldId id="337" r:id="rId40"/>
    <p:sldId id="338" r:id="rId41"/>
    <p:sldId id="339" r:id="rId42"/>
    <p:sldId id="340" r:id="rId43"/>
    <p:sldId id="341" r:id="rId44"/>
    <p:sldId id="287" r:id="rId45"/>
    <p:sldId id="342" r:id="rId46"/>
    <p:sldId id="288" r:id="rId47"/>
    <p:sldId id="343" r:id="rId48"/>
    <p:sldId id="289" r:id="rId49"/>
    <p:sldId id="331" r:id="rId50"/>
    <p:sldId id="332" r:id="rId51"/>
    <p:sldId id="333" r:id="rId52"/>
    <p:sldId id="334" r:id="rId53"/>
    <p:sldId id="335" r:id="rId54"/>
    <p:sldId id="336" r:id="rId55"/>
    <p:sldId id="290" r:id="rId56"/>
    <p:sldId id="374" r:id="rId57"/>
    <p:sldId id="375" r:id="rId58"/>
    <p:sldId id="376" r:id="rId59"/>
    <p:sldId id="377" r:id="rId60"/>
    <p:sldId id="378" r:id="rId61"/>
    <p:sldId id="379" r:id="rId62"/>
    <p:sldId id="380" r:id="rId63"/>
    <p:sldId id="381" r:id="rId64"/>
    <p:sldId id="291" r:id="rId65"/>
    <p:sldId id="325" r:id="rId66"/>
    <p:sldId id="326" r:id="rId67"/>
    <p:sldId id="327" r:id="rId68"/>
    <p:sldId id="328" r:id="rId69"/>
    <p:sldId id="329" r:id="rId70"/>
    <p:sldId id="330" r:id="rId71"/>
    <p:sldId id="292" r:id="rId72"/>
    <p:sldId id="344" r:id="rId73"/>
    <p:sldId id="345" r:id="rId74"/>
    <p:sldId id="346" r:id="rId75"/>
    <p:sldId id="267" r:id="rId76"/>
    <p:sldId id="268" r:id="rId77"/>
    <p:sldId id="269" r:id="rId78"/>
    <p:sldId id="282" r:id="rId79"/>
    <p:sldId id="283" r:id="rId80"/>
    <p:sldId id="293" r:id="rId81"/>
    <p:sldId id="347" r:id="rId82"/>
    <p:sldId id="348" r:id="rId83"/>
    <p:sldId id="349" r:id="rId84"/>
    <p:sldId id="350" r:id="rId85"/>
    <p:sldId id="351" r:id="rId86"/>
    <p:sldId id="352" r:id="rId87"/>
    <p:sldId id="353" r:id="rId88"/>
    <p:sldId id="370" r:id="rId89"/>
    <p:sldId id="354" r:id="rId90"/>
    <p:sldId id="355" r:id="rId91"/>
    <p:sldId id="356" r:id="rId92"/>
    <p:sldId id="357" r:id="rId93"/>
    <p:sldId id="358" r:id="rId94"/>
    <p:sldId id="359" r:id="rId95"/>
    <p:sldId id="360" r:id="rId96"/>
    <p:sldId id="361" r:id="rId97"/>
    <p:sldId id="362" r:id="rId98"/>
    <p:sldId id="363" r:id="rId99"/>
    <p:sldId id="364" r:id="rId100"/>
    <p:sldId id="365" r:id="rId101"/>
    <p:sldId id="366" r:id="rId102"/>
    <p:sldId id="367" r:id="rId103"/>
    <p:sldId id="368" r:id="rId104"/>
    <p:sldId id="369" r:id="rId105"/>
    <p:sldId id="295" r:id="rId106"/>
    <p:sldId id="371" r:id="rId107"/>
    <p:sldId id="296" r:id="rId108"/>
    <p:sldId id="372" r:id="rId109"/>
    <p:sldId id="373" r:id="rId110"/>
  </p:sldIdLst>
  <p:sldSz cx="9144000" cy="6858000" type="screen4x3"/>
  <p:notesSz cx="6997700" cy="92837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5pPr>
    <a:lvl6pPr marL="2286000" algn="l" defTabSz="914400" rtl="0" eaLnBrk="1" latinLnBrk="0" hangingPunct="1">
      <a:defRPr sz="2400" kern="1200">
        <a:solidFill>
          <a:schemeClr val="tx1"/>
        </a:solidFill>
        <a:latin typeface="Arial" charset="0"/>
        <a:ea typeface="ヒラギノ角ゴ Pro W3" charset="-128"/>
        <a:cs typeface="+mn-cs"/>
      </a:defRPr>
    </a:lvl6pPr>
    <a:lvl7pPr marL="2743200" algn="l" defTabSz="914400" rtl="0" eaLnBrk="1" latinLnBrk="0" hangingPunct="1">
      <a:defRPr sz="2400" kern="1200">
        <a:solidFill>
          <a:schemeClr val="tx1"/>
        </a:solidFill>
        <a:latin typeface="Arial" charset="0"/>
        <a:ea typeface="ヒラギノ角ゴ Pro W3" charset="-128"/>
        <a:cs typeface="+mn-cs"/>
      </a:defRPr>
    </a:lvl7pPr>
    <a:lvl8pPr marL="3200400" algn="l" defTabSz="914400" rtl="0" eaLnBrk="1" latinLnBrk="0" hangingPunct="1">
      <a:defRPr sz="2400" kern="1200">
        <a:solidFill>
          <a:schemeClr val="tx1"/>
        </a:solidFill>
        <a:latin typeface="Arial" charset="0"/>
        <a:ea typeface="ヒラギノ角ゴ Pro W3" charset="-128"/>
        <a:cs typeface="+mn-cs"/>
      </a:defRPr>
    </a:lvl8pPr>
    <a:lvl9pPr marL="3657600" algn="l" defTabSz="914400" rtl="0" eaLnBrk="1" latinLnBrk="0" hangingPunct="1">
      <a:defRPr sz="2400" kern="1200">
        <a:solidFill>
          <a:schemeClr val="tx1"/>
        </a:solidFill>
        <a:latin typeface="Arial"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7373"/>
    <a:srgbClr val="0053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08" autoAdjust="0"/>
    <p:restoredTop sz="94598" autoAdjust="0"/>
  </p:normalViewPr>
  <p:slideViewPr>
    <p:cSldViewPr>
      <p:cViewPr>
        <p:scale>
          <a:sx n="75" d="100"/>
          <a:sy n="75" d="100"/>
        </p:scale>
        <p:origin x="-1110" y="-7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oleObject" Target="file:///\\Umbfs\irfs$\Ir%20fs\NSSE\NSSE_2002_2004_2008_2011.xls" TargetMode="External"/></Relationships>
</file>

<file path=ppt/charts/_rels/chart55.xml.rels><?xml version="1.0" encoding="UTF-8" standalone="yes"?>
<Relationships xmlns="http://schemas.openxmlformats.org/package/2006/relationships"><Relationship Id="rId1" Type="http://schemas.openxmlformats.org/officeDocument/2006/relationships/oleObject" Target="file:///\\Umbfs\irfs$\Ir%20fs\NSSE\NSSE_2002_2004_2008_2011.xls" TargetMode="External"/></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2.xml.rels><?xml version="1.0" encoding="UTF-8" standalone="yes"?>
<Relationships xmlns="http://schemas.openxmlformats.org/package/2006/relationships"><Relationship Id="rId1" Type="http://schemas.openxmlformats.org/officeDocument/2006/relationships/oleObject" Target="file:///I:\Ir%20fs\NSSE\Reports%20in%20Progress%20JJL\NSSE_2002_2004_2008_2011.xls" TargetMode="External"/></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Percent of Non-Traditional Students (24+)</a:t>
            </a:r>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Sheet1!$B$2:$B$5</c:f>
              <c:numCache>
                <c:formatCode>0%</c:formatCode>
                <c:ptCount val="4"/>
                <c:pt idx="0">
                  <c:v>0.1</c:v>
                </c:pt>
                <c:pt idx="1">
                  <c:v>0.13</c:v>
                </c:pt>
                <c:pt idx="2">
                  <c:v>0.04</c:v>
                </c:pt>
                <c:pt idx="3">
                  <c:v>0.08</c:v>
                </c:pt>
              </c:numCache>
            </c:numRef>
          </c:val>
        </c:ser>
        <c:ser>
          <c:idx val="1"/>
          <c:order val="1"/>
          <c:tx>
            <c:strRef>
              <c:f>Sheet1!$C$1</c:f>
              <c:strCache>
                <c:ptCount val="1"/>
                <c:pt idx="0">
                  <c:v>Senior</c:v>
                </c:pt>
              </c:strCache>
            </c:strRef>
          </c:tx>
          <c:invertIfNegative val="0"/>
          <c:dLbls>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Sheet1!$C$2:$C$5</c:f>
              <c:numCache>
                <c:formatCode>0%</c:formatCode>
                <c:ptCount val="4"/>
                <c:pt idx="0">
                  <c:v>0.66</c:v>
                </c:pt>
                <c:pt idx="1">
                  <c:v>0.54</c:v>
                </c:pt>
                <c:pt idx="2">
                  <c:v>0.35</c:v>
                </c:pt>
                <c:pt idx="3">
                  <c:v>0.35</c:v>
                </c:pt>
              </c:numCache>
            </c:numRef>
          </c:val>
        </c:ser>
        <c:dLbls>
          <c:showLegendKey val="0"/>
          <c:showVal val="0"/>
          <c:showCatName val="0"/>
          <c:showSerName val="0"/>
          <c:showPercent val="0"/>
          <c:showBubbleSize val="0"/>
        </c:dLbls>
        <c:gapWidth val="150"/>
        <c:axId val="33043584"/>
        <c:axId val="33045120"/>
      </c:barChart>
      <c:catAx>
        <c:axId val="33043584"/>
        <c:scaling>
          <c:orientation val="minMax"/>
        </c:scaling>
        <c:delete val="0"/>
        <c:axPos val="b"/>
        <c:majorTickMark val="none"/>
        <c:minorTickMark val="none"/>
        <c:tickLblPos val="nextTo"/>
        <c:crossAx val="33045120"/>
        <c:crosses val="autoZero"/>
        <c:auto val="1"/>
        <c:lblAlgn val="ctr"/>
        <c:lblOffset val="100"/>
        <c:noMultiLvlLbl val="0"/>
      </c:catAx>
      <c:valAx>
        <c:axId val="33045120"/>
        <c:scaling>
          <c:orientation val="minMax"/>
          <c:max val="1"/>
        </c:scaling>
        <c:delete val="0"/>
        <c:axPos val="l"/>
        <c:majorGridlines/>
        <c:numFmt formatCode="0%" sourceLinked="1"/>
        <c:majorTickMark val="none"/>
        <c:minorTickMark val="none"/>
        <c:tickLblPos val="nextTo"/>
        <c:crossAx val="3304358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a:t>
            </a:r>
            <a:r>
              <a:rPr lang="en-US" baseline="0" dirty="0" smtClean="0"/>
              <a:t> Responding Often or Very Often</a:t>
            </a:r>
            <a:endParaRPr lang="en-US" dirty="0"/>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Sheet1!$B$2:$B$5</c:f>
              <c:numCache>
                <c:formatCode>0.0%</c:formatCode>
                <c:ptCount val="4"/>
                <c:pt idx="0">
                  <c:v>0.25309764309370664</c:v>
                </c:pt>
                <c:pt idx="1">
                  <c:v>0.38928040946842374</c:v>
                </c:pt>
                <c:pt idx="2">
                  <c:v>0.4467972423450226</c:v>
                </c:pt>
                <c:pt idx="3">
                  <c:v>0.45254208770085247</c:v>
                </c:pt>
              </c:numCache>
            </c:numRef>
          </c:val>
        </c:ser>
        <c:ser>
          <c:idx val="1"/>
          <c:order val="1"/>
          <c:tx>
            <c:strRef>
              <c:f>Sheet1!$C$1</c:f>
              <c:strCache>
                <c:ptCount val="1"/>
                <c:pt idx="0">
                  <c:v>Senior</c:v>
                </c:pt>
              </c:strCache>
            </c:strRef>
          </c:tx>
          <c:invertIfNegative val="0"/>
          <c:dLbls>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Sheet1!$C$2:$C$5</c:f>
              <c:numCache>
                <c:formatCode>0.0%</c:formatCode>
                <c:ptCount val="4"/>
                <c:pt idx="0">
                  <c:v>0.40615454849836197</c:v>
                </c:pt>
                <c:pt idx="1">
                  <c:v>0.5403668233040495</c:v>
                </c:pt>
                <c:pt idx="2">
                  <c:v>0.60804551995915701</c:v>
                </c:pt>
                <c:pt idx="3">
                  <c:v>0.60470688681349882</c:v>
                </c:pt>
              </c:numCache>
            </c:numRef>
          </c:val>
        </c:ser>
        <c:dLbls>
          <c:showLegendKey val="0"/>
          <c:showVal val="0"/>
          <c:showCatName val="0"/>
          <c:showSerName val="0"/>
          <c:showPercent val="0"/>
          <c:showBubbleSize val="0"/>
        </c:dLbls>
        <c:gapWidth val="150"/>
        <c:axId val="34784000"/>
        <c:axId val="32908416"/>
      </c:barChart>
      <c:catAx>
        <c:axId val="34784000"/>
        <c:scaling>
          <c:orientation val="minMax"/>
        </c:scaling>
        <c:delete val="0"/>
        <c:axPos val="b"/>
        <c:majorTickMark val="none"/>
        <c:minorTickMark val="none"/>
        <c:tickLblPos val="nextTo"/>
        <c:crossAx val="32908416"/>
        <c:crosses val="autoZero"/>
        <c:auto val="1"/>
        <c:lblAlgn val="ctr"/>
        <c:lblOffset val="100"/>
        <c:noMultiLvlLbl val="0"/>
      </c:catAx>
      <c:valAx>
        <c:axId val="32908416"/>
        <c:scaling>
          <c:orientation val="minMax"/>
          <c:max val="1"/>
        </c:scaling>
        <c:delete val="0"/>
        <c:axPos val="l"/>
        <c:majorGridlines/>
        <c:numFmt formatCode="0%" sourceLinked="0"/>
        <c:majorTickMark val="none"/>
        <c:minorTickMark val="none"/>
        <c:tickLblPos val="nextTo"/>
        <c:crossAx val="3478400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a:t>
            </a:r>
            <a:r>
              <a:rPr lang="en-US" baseline="0" dirty="0" smtClean="0"/>
              <a:t> Responding Often or Very Often</a:t>
            </a:r>
            <a:endParaRPr lang="en-US" dirty="0"/>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Sheet1!$B$2:$B$5</c:f>
              <c:numCache>
                <c:formatCode>0.0%</c:formatCode>
                <c:ptCount val="4"/>
                <c:pt idx="0">
                  <c:v>0.54029759713893055</c:v>
                </c:pt>
                <c:pt idx="1">
                  <c:v>0.55201056826673989</c:v>
                </c:pt>
                <c:pt idx="2">
                  <c:v>0.54640651360122872</c:v>
                </c:pt>
                <c:pt idx="3">
                  <c:v>0.55116378332868166</c:v>
                </c:pt>
              </c:numCache>
            </c:numRef>
          </c:val>
        </c:ser>
        <c:ser>
          <c:idx val="1"/>
          <c:order val="1"/>
          <c:tx>
            <c:strRef>
              <c:f>Sheet1!$C$1</c:f>
              <c:strCache>
                <c:ptCount val="1"/>
                <c:pt idx="0">
                  <c:v>Senior</c:v>
                </c:pt>
              </c:strCache>
            </c:strRef>
          </c:tx>
          <c:invertIfNegative val="0"/>
          <c:dLbls>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Sheet1!$C$2:$C$5</c:f>
              <c:numCache>
                <c:formatCode>0.0%</c:formatCode>
                <c:ptCount val="4"/>
                <c:pt idx="0">
                  <c:v>0.67169608285221916</c:v>
                </c:pt>
                <c:pt idx="1">
                  <c:v>0.68228851767220267</c:v>
                </c:pt>
                <c:pt idx="2">
                  <c:v>0.71047898471455939</c:v>
                </c:pt>
                <c:pt idx="3">
                  <c:v>0.71241923990004508</c:v>
                </c:pt>
              </c:numCache>
            </c:numRef>
          </c:val>
        </c:ser>
        <c:dLbls>
          <c:showLegendKey val="0"/>
          <c:showVal val="0"/>
          <c:showCatName val="0"/>
          <c:showSerName val="0"/>
          <c:showPercent val="0"/>
          <c:showBubbleSize val="0"/>
        </c:dLbls>
        <c:gapWidth val="150"/>
        <c:axId val="33388416"/>
        <c:axId val="33506432"/>
      </c:barChart>
      <c:catAx>
        <c:axId val="33388416"/>
        <c:scaling>
          <c:orientation val="minMax"/>
        </c:scaling>
        <c:delete val="0"/>
        <c:axPos val="b"/>
        <c:majorTickMark val="none"/>
        <c:minorTickMark val="none"/>
        <c:tickLblPos val="nextTo"/>
        <c:crossAx val="33506432"/>
        <c:crosses val="autoZero"/>
        <c:auto val="1"/>
        <c:lblAlgn val="ctr"/>
        <c:lblOffset val="100"/>
        <c:noMultiLvlLbl val="0"/>
      </c:catAx>
      <c:valAx>
        <c:axId val="33506432"/>
        <c:scaling>
          <c:orientation val="minMax"/>
          <c:max val="1"/>
        </c:scaling>
        <c:delete val="0"/>
        <c:axPos val="l"/>
        <c:majorGridlines/>
        <c:numFmt formatCode="0%" sourceLinked="0"/>
        <c:majorTickMark val="none"/>
        <c:minorTickMark val="none"/>
        <c:tickLblPos val="nextTo"/>
        <c:crossAx val="3338841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a:t>
            </a:r>
            <a:r>
              <a:rPr lang="en-US" baseline="0" dirty="0" smtClean="0"/>
              <a:t> Responding Often or Very Often</a:t>
            </a:r>
            <a:endParaRPr lang="en-US" dirty="0"/>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Sheet1!$B$2:$B$5</c:f>
              <c:numCache>
                <c:formatCode>0.0%</c:formatCode>
                <c:ptCount val="4"/>
                <c:pt idx="0">
                  <c:v>9.6016318582547458E-2</c:v>
                </c:pt>
                <c:pt idx="1">
                  <c:v>0.13580426603224982</c:v>
                </c:pt>
                <c:pt idx="2">
                  <c:v>0.16382125208314705</c:v>
                </c:pt>
                <c:pt idx="3">
                  <c:v>0.1613615553912022</c:v>
                </c:pt>
              </c:numCache>
            </c:numRef>
          </c:val>
        </c:ser>
        <c:ser>
          <c:idx val="1"/>
          <c:order val="1"/>
          <c:tx>
            <c:strRef>
              <c:f>Sheet1!$C$1</c:f>
              <c:strCache>
                <c:ptCount val="1"/>
                <c:pt idx="0">
                  <c:v>Senior</c:v>
                </c:pt>
              </c:strCache>
            </c:strRef>
          </c:tx>
          <c:invertIfNegative val="0"/>
          <c:dLbls>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Sheet1!$C$2:$C$5</c:f>
              <c:numCache>
                <c:formatCode>0.0%</c:formatCode>
                <c:ptCount val="4"/>
                <c:pt idx="0">
                  <c:v>0.15498624291840019</c:v>
                </c:pt>
                <c:pt idx="1">
                  <c:v>0.17777507497829936</c:v>
                </c:pt>
                <c:pt idx="2">
                  <c:v>0.22337650858505326</c:v>
                </c:pt>
                <c:pt idx="3">
                  <c:v>0.21937375902181586</c:v>
                </c:pt>
              </c:numCache>
            </c:numRef>
          </c:val>
        </c:ser>
        <c:dLbls>
          <c:showLegendKey val="0"/>
          <c:showVal val="0"/>
          <c:showCatName val="0"/>
          <c:showSerName val="0"/>
          <c:showPercent val="0"/>
          <c:showBubbleSize val="0"/>
        </c:dLbls>
        <c:gapWidth val="150"/>
        <c:axId val="34745344"/>
        <c:axId val="34760960"/>
      </c:barChart>
      <c:catAx>
        <c:axId val="34745344"/>
        <c:scaling>
          <c:orientation val="minMax"/>
        </c:scaling>
        <c:delete val="0"/>
        <c:axPos val="b"/>
        <c:majorTickMark val="none"/>
        <c:minorTickMark val="none"/>
        <c:tickLblPos val="nextTo"/>
        <c:crossAx val="34760960"/>
        <c:crosses val="autoZero"/>
        <c:auto val="1"/>
        <c:lblAlgn val="ctr"/>
        <c:lblOffset val="100"/>
        <c:noMultiLvlLbl val="0"/>
      </c:catAx>
      <c:valAx>
        <c:axId val="34760960"/>
        <c:scaling>
          <c:orientation val="minMax"/>
          <c:max val="1"/>
        </c:scaling>
        <c:delete val="0"/>
        <c:axPos val="l"/>
        <c:majorGridlines/>
        <c:numFmt formatCode="0%" sourceLinked="0"/>
        <c:majorTickMark val="none"/>
        <c:minorTickMark val="none"/>
        <c:tickLblPos val="nextTo"/>
        <c:crossAx val="3474534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a:t>
            </a:r>
            <a:r>
              <a:rPr lang="en-US" baseline="0" dirty="0" smtClean="0"/>
              <a:t> Responding Often or Very Often</a:t>
            </a:r>
            <a:endParaRPr lang="en-US" dirty="0"/>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Sheet1!$B$2:$B$5</c:f>
              <c:numCache>
                <c:formatCode>0.0%</c:formatCode>
                <c:ptCount val="4"/>
                <c:pt idx="0">
                  <c:v>9.4572716769373927E-2</c:v>
                </c:pt>
                <c:pt idx="1">
                  <c:v>0.1253361843710705</c:v>
                </c:pt>
                <c:pt idx="2">
                  <c:v>0.14471631172348409</c:v>
                </c:pt>
                <c:pt idx="3">
                  <c:v>0.14291449592695091</c:v>
                </c:pt>
              </c:numCache>
            </c:numRef>
          </c:val>
        </c:ser>
        <c:ser>
          <c:idx val="1"/>
          <c:order val="1"/>
          <c:tx>
            <c:strRef>
              <c:f>Sheet1!$C$1</c:f>
              <c:strCache>
                <c:ptCount val="1"/>
                <c:pt idx="0">
                  <c:v>Senior</c:v>
                </c:pt>
              </c:strCache>
            </c:strRef>
          </c:tx>
          <c:invertIfNegative val="0"/>
          <c:dLbls>
            <c:dLbl>
              <c:idx val="1"/>
              <c:layout>
                <c:manualLayout>
                  <c:x val="3.1045751633986929E-2"/>
                  <c:y val="3.0864197530864196E-3"/>
                </c:manualLayout>
              </c:layout>
              <c:showLegendKey val="0"/>
              <c:showVal val="1"/>
              <c:showCatName val="0"/>
              <c:showSerName val="0"/>
              <c:showPercent val="0"/>
              <c:showBubbleSize val="0"/>
            </c:dLbl>
            <c:dLbl>
              <c:idx val="2"/>
              <c:layout>
                <c:manualLayout>
                  <c:x val="2.4509803921568627E-2"/>
                  <c:y val="6.1728395061728392E-3"/>
                </c:manualLayout>
              </c:layout>
              <c:showLegendKey val="0"/>
              <c:showVal val="1"/>
              <c:showCatName val="0"/>
              <c:showSerName val="0"/>
              <c:showPercent val="0"/>
              <c:showBubbleSize val="0"/>
            </c:dLbl>
            <c:dLbl>
              <c:idx val="3"/>
              <c:layout>
                <c:manualLayout>
                  <c:x val="1.7973856209150325E-2"/>
                  <c:y val="-3.0864197530864196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Sheet1!$C$2:$C$5</c:f>
              <c:numCache>
                <c:formatCode>0.0%</c:formatCode>
                <c:ptCount val="4"/>
                <c:pt idx="0">
                  <c:v>0.13622304059960169</c:v>
                </c:pt>
                <c:pt idx="1">
                  <c:v>0.16705861063096206</c:v>
                </c:pt>
                <c:pt idx="2">
                  <c:v>0.17156453367963154</c:v>
                </c:pt>
                <c:pt idx="3">
                  <c:v>0.18162103216215431</c:v>
                </c:pt>
              </c:numCache>
            </c:numRef>
          </c:val>
        </c:ser>
        <c:dLbls>
          <c:showLegendKey val="0"/>
          <c:showVal val="0"/>
          <c:showCatName val="0"/>
          <c:showSerName val="0"/>
          <c:showPercent val="0"/>
          <c:showBubbleSize val="0"/>
        </c:dLbls>
        <c:gapWidth val="150"/>
        <c:axId val="34953088"/>
        <c:axId val="86417792"/>
      </c:barChart>
      <c:catAx>
        <c:axId val="34953088"/>
        <c:scaling>
          <c:orientation val="minMax"/>
        </c:scaling>
        <c:delete val="0"/>
        <c:axPos val="b"/>
        <c:majorTickMark val="none"/>
        <c:minorTickMark val="none"/>
        <c:tickLblPos val="nextTo"/>
        <c:crossAx val="86417792"/>
        <c:crosses val="autoZero"/>
        <c:auto val="1"/>
        <c:lblAlgn val="ctr"/>
        <c:lblOffset val="100"/>
        <c:noMultiLvlLbl val="0"/>
      </c:catAx>
      <c:valAx>
        <c:axId val="86417792"/>
        <c:scaling>
          <c:orientation val="minMax"/>
          <c:max val="1"/>
        </c:scaling>
        <c:delete val="0"/>
        <c:axPos val="l"/>
        <c:majorGridlines/>
        <c:numFmt formatCode="0%" sourceLinked="0"/>
        <c:majorTickMark val="none"/>
        <c:minorTickMark val="none"/>
        <c:tickLblPos val="nextTo"/>
        <c:crossAx val="3495308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a:t>
            </a:r>
            <a:r>
              <a:rPr lang="en-US" baseline="0" dirty="0" smtClean="0"/>
              <a:t> Responding Often or Very Often</a:t>
            </a:r>
            <a:endParaRPr lang="en-US" dirty="0"/>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Sheet1!$B$2:$B$5</c:f>
              <c:numCache>
                <c:formatCode>0.0%</c:formatCode>
                <c:ptCount val="4"/>
                <c:pt idx="0">
                  <c:v>0.46488301786323238</c:v>
                </c:pt>
                <c:pt idx="1">
                  <c:v>0.53156756004287709</c:v>
                </c:pt>
                <c:pt idx="2">
                  <c:v>0.55789717727396626</c:v>
                </c:pt>
                <c:pt idx="3">
                  <c:v>0.55345204148055538</c:v>
                </c:pt>
              </c:numCache>
            </c:numRef>
          </c:val>
        </c:ser>
        <c:ser>
          <c:idx val="1"/>
          <c:order val="1"/>
          <c:tx>
            <c:strRef>
              <c:f>Sheet1!$C$1</c:f>
              <c:strCache>
                <c:ptCount val="1"/>
                <c:pt idx="0">
                  <c:v>Senior</c:v>
                </c:pt>
              </c:strCache>
            </c:strRef>
          </c:tx>
          <c:invertIfNegative val="0"/>
          <c:dLbls>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Sheet1!$C$2:$C$5</c:f>
              <c:numCache>
                <c:formatCode>0.0%</c:formatCode>
                <c:ptCount val="4"/>
                <c:pt idx="0">
                  <c:v>0.54217308910774076</c:v>
                </c:pt>
                <c:pt idx="1">
                  <c:v>0.61753386076577721</c:v>
                </c:pt>
                <c:pt idx="2">
                  <c:v>0.63737610374216347</c:v>
                </c:pt>
                <c:pt idx="3">
                  <c:v>0.63645913216404892</c:v>
                </c:pt>
              </c:numCache>
            </c:numRef>
          </c:val>
        </c:ser>
        <c:dLbls>
          <c:showLegendKey val="0"/>
          <c:showVal val="0"/>
          <c:showCatName val="0"/>
          <c:showSerName val="0"/>
          <c:showPercent val="0"/>
          <c:showBubbleSize val="0"/>
        </c:dLbls>
        <c:gapWidth val="150"/>
        <c:axId val="87011712"/>
        <c:axId val="87014784"/>
      </c:barChart>
      <c:catAx>
        <c:axId val="87011712"/>
        <c:scaling>
          <c:orientation val="minMax"/>
        </c:scaling>
        <c:delete val="0"/>
        <c:axPos val="b"/>
        <c:majorTickMark val="none"/>
        <c:minorTickMark val="none"/>
        <c:tickLblPos val="nextTo"/>
        <c:crossAx val="87014784"/>
        <c:crosses val="autoZero"/>
        <c:auto val="1"/>
        <c:lblAlgn val="ctr"/>
        <c:lblOffset val="100"/>
        <c:noMultiLvlLbl val="0"/>
      </c:catAx>
      <c:valAx>
        <c:axId val="87014784"/>
        <c:scaling>
          <c:orientation val="minMax"/>
          <c:max val="1"/>
        </c:scaling>
        <c:delete val="0"/>
        <c:axPos val="l"/>
        <c:majorGridlines/>
        <c:numFmt formatCode="0%" sourceLinked="0"/>
        <c:majorTickMark val="none"/>
        <c:minorTickMark val="none"/>
        <c:tickLblPos val="nextTo"/>
        <c:crossAx val="8701171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a:t>
            </a:r>
            <a:r>
              <a:rPr lang="en-US" baseline="0" dirty="0" smtClean="0"/>
              <a:t> Responding Often or Very Often</a:t>
            </a:r>
            <a:endParaRPr lang="en-US" dirty="0"/>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Sheet1!$B$2:$B$5</c:f>
              <c:numCache>
                <c:formatCode>0.0%</c:formatCode>
                <c:ptCount val="4"/>
                <c:pt idx="0">
                  <c:v>0.76871206986771801</c:v>
                </c:pt>
                <c:pt idx="1">
                  <c:v>0.78137963875387406</c:v>
                </c:pt>
                <c:pt idx="2">
                  <c:v>0.79298060384634139</c:v>
                </c:pt>
                <c:pt idx="3">
                  <c:v>0.79122769041574914</c:v>
                </c:pt>
              </c:numCache>
            </c:numRef>
          </c:val>
        </c:ser>
        <c:ser>
          <c:idx val="1"/>
          <c:order val="1"/>
          <c:tx>
            <c:strRef>
              <c:f>Sheet1!$C$1</c:f>
              <c:strCache>
                <c:ptCount val="1"/>
                <c:pt idx="0">
                  <c:v>Senior</c:v>
                </c:pt>
              </c:strCache>
            </c:strRef>
          </c:tx>
          <c:invertIfNegative val="0"/>
          <c:dLbls>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Sheet1!$C$2:$C$5</c:f>
              <c:numCache>
                <c:formatCode>0.0%</c:formatCode>
                <c:ptCount val="4"/>
                <c:pt idx="0">
                  <c:v>0.83358414099066436</c:v>
                </c:pt>
                <c:pt idx="1">
                  <c:v>0.84752139088133505</c:v>
                </c:pt>
                <c:pt idx="2">
                  <c:v>0.87639823549634954</c:v>
                </c:pt>
                <c:pt idx="3">
                  <c:v>0.87832274208416405</c:v>
                </c:pt>
              </c:numCache>
            </c:numRef>
          </c:val>
        </c:ser>
        <c:dLbls>
          <c:showLegendKey val="0"/>
          <c:showVal val="0"/>
          <c:showCatName val="0"/>
          <c:showSerName val="0"/>
          <c:showPercent val="0"/>
          <c:showBubbleSize val="0"/>
        </c:dLbls>
        <c:gapWidth val="150"/>
        <c:axId val="87279104"/>
        <c:axId val="87280640"/>
      </c:barChart>
      <c:catAx>
        <c:axId val="87279104"/>
        <c:scaling>
          <c:orientation val="minMax"/>
        </c:scaling>
        <c:delete val="0"/>
        <c:axPos val="b"/>
        <c:majorTickMark val="none"/>
        <c:minorTickMark val="none"/>
        <c:tickLblPos val="nextTo"/>
        <c:crossAx val="87280640"/>
        <c:crosses val="autoZero"/>
        <c:auto val="1"/>
        <c:lblAlgn val="ctr"/>
        <c:lblOffset val="100"/>
        <c:noMultiLvlLbl val="0"/>
      </c:catAx>
      <c:valAx>
        <c:axId val="87280640"/>
        <c:scaling>
          <c:orientation val="minMax"/>
          <c:max val="1"/>
        </c:scaling>
        <c:delete val="0"/>
        <c:axPos val="l"/>
        <c:majorGridlines/>
        <c:numFmt formatCode="0%" sourceLinked="0"/>
        <c:majorTickMark val="none"/>
        <c:minorTickMark val="none"/>
        <c:tickLblPos val="nextTo"/>
        <c:crossAx val="8727910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a:t>
            </a:r>
            <a:r>
              <a:rPr lang="en-US" baseline="0" dirty="0" smtClean="0"/>
              <a:t> Responding Often or Very Often</a:t>
            </a:r>
            <a:endParaRPr lang="en-US" dirty="0"/>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Sheet1!$B$2:$B$5</c:f>
              <c:numCache>
                <c:formatCode>0.0%</c:formatCode>
                <c:ptCount val="4"/>
                <c:pt idx="0">
                  <c:v>0.52756370822636611</c:v>
                </c:pt>
                <c:pt idx="1">
                  <c:v>0.51869351448824452</c:v>
                </c:pt>
                <c:pt idx="2">
                  <c:v>0.48992252811725651</c:v>
                </c:pt>
                <c:pt idx="3">
                  <c:v>0.51291090572701759</c:v>
                </c:pt>
              </c:numCache>
            </c:numRef>
          </c:val>
        </c:ser>
        <c:ser>
          <c:idx val="1"/>
          <c:order val="1"/>
          <c:tx>
            <c:strRef>
              <c:f>Sheet1!$C$1</c:f>
              <c:strCache>
                <c:ptCount val="1"/>
                <c:pt idx="0">
                  <c:v>Senior</c:v>
                </c:pt>
              </c:strCache>
            </c:strRef>
          </c:tx>
          <c:invertIfNegative val="0"/>
          <c:dLbls>
            <c:dLbl>
              <c:idx val="0"/>
              <c:layout>
                <c:manualLayout>
                  <c:x val="0"/>
                  <c:y val="-2.7777777777777776E-2"/>
                </c:manualLayout>
              </c:layout>
              <c:showLegendKey val="0"/>
              <c:showVal val="1"/>
              <c:showCatName val="0"/>
              <c:showSerName val="0"/>
              <c:showPercent val="0"/>
              <c:showBubbleSize val="0"/>
            </c:dLbl>
            <c:dLbl>
              <c:idx val="1"/>
              <c:layout>
                <c:manualLayout>
                  <c:x val="1.6339869281045752E-3"/>
                  <c:y val="-2.7777777777777776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Sheet1!$C$2:$C$5</c:f>
              <c:numCache>
                <c:formatCode>0.0%</c:formatCode>
                <c:ptCount val="4"/>
                <c:pt idx="0">
                  <c:v>0.56174862130261216</c:v>
                </c:pt>
                <c:pt idx="1">
                  <c:v>0.56057959042466599</c:v>
                </c:pt>
                <c:pt idx="2">
                  <c:v>0.58284180037149924</c:v>
                </c:pt>
                <c:pt idx="3">
                  <c:v>0.59544503224201972</c:v>
                </c:pt>
              </c:numCache>
            </c:numRef>
          </c:val>
        </c:ser>
        <c:dLbls>
          <c:showLegendKey val="0"/>
          <c:showVal val="0"/>
          <c:showCatName val="0"/>
          <c:showSerName val="0"/>
          <c:showPercent val="0"/>
          <c:showBubbleSize val="0"/>
        </c:dLbls>
        <c:gapWidth val="150"/>
        <c:axId val="100045184"/>
        <c:axId val="100046720"/>
      </c:barChart>
      <c:catAx>
        <c:axId val="100045184"/>
        <c:scaling>
          <c:orientation val="minMax"/>
        </c:scaling>
        <c:delete val="0"/>
        <c:axPos val="b"/>
        <c:majorTickMark val="none"/>
        <c:minorTickMark val="none"/>
        <c:tickLblPos val="nextTo"/>
        <c:crossAx val="100046720"/>
        <c:crosses val="autoZero"/>
        <c:auto val="1"/>
        <c:lblAlgn val="ctr"/>
        <c:lblOffset val="100"/>
        <c:noMultiLvlLbl val="0"/>
      </c:catAx>
      <c:valAx>
        <c:axId val="100046720"/>
        <c:scaling>
          <c:orientation val="minMax"/>
          <c:max val="1"/>
        </c:scaling>
        <c:delete val="0"/>
        <c:axPos val="l"/>
        <c:majorGridlines/>
        <c:numFmt formatCode="0%" sourceLinked="0"/>
        <c:majorTickMark val="none"/>
        <c:minorTickMark val="none"/>
        <c:tickLblPos val="nextTo"/>
        <c:crossAx val="10004518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a:t>
            </a:r>
            <a:r>
              <a:rPr lang="en-US" baseline="0" dirty="0" smtClean="0"/>
              <a:t> Responding Often or Very Often</a:t>
            </a:r>
            <a:endParaRPr lang="en-US" dirty="0"/>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Sheet1!$B$2:$B$5</c:f>
              <c:numCache>
                <c:formatCode>0.0%</c:formatCode>
                <c:ptCount val="4"/>
                <c:pt idx="0">
                  <c:v>0.29513600794264905</c:v>
                </c:pt>
                <c:pt idx="1">
                  <c:v>0.32068921917984355</c:v>
                </c:pt>
                <c:pt idx="2">
                  <c:v>0.30621394849483841</c:v>
                </c:pt>
                <c:pt idx="3">
                  <c:v>0.31892985470537849</c:v>
                </c:pt>
              </c:numCache>
            </c:numRef>
          </c:val>
        </c:ser>
        <c:ser>
          <c:idx val="1"/>
          <c:order val="1"/>
          <c:tx>
            <c:strRef>
              <c:f>Sheet1!$C$1</c:f>
              <c:strCache>
                <c:ptCount val="1"/>
                <c:pt idx="0">
                  <c:v>Senior</c:v>
                </c:pt>
              </c:strCache>
            </c:strRef>
          </c:tx>
          <c:invertIfNegative val="0"/>
          <c:dLbls>
            <c:dLbl>
              <c:idx val="0"/>
              <c:layout>
                <c:manualLayout>
                  <c:x val="1.9607843137254902E-2"/>
                  <c:y val="-9.2592592592592587E-3"/>
                </c:manualLayout>
              </c:layout>
              <c:showLegendKey val="0"/>
              <c:showVal val="1"/>
              <c:showCatName val="0"/>
              <c:showSerName val="0"/>
              <c:showPercent val="0"/>
              <c:showBubbleSize val="0"/>
            </c:dLbl>
            <c:dLbl>
              <c:idx val="1"/>
              <c:layout>
                <c:manualLayout>
                  <c:x val="2.1241830065359478E-2"/>
                  <c:y val="-2.1604938271604937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Sheet1!$C$2:$C$5</c:f>
              <c:numCache>
                <c:formatCode>0.0%</c:formatCode>
                <c:ptCount val="4"/>
                <c:pt idx="0">
                  <c:v>0.34127951893916897</c:v>
                </c:pt>
                <c:pt idx="1">
                  <c:v>0.34954071439092094</c:v>
                </c:pt>
                <c:pt idx="2">
                  <c:v>0.3907174666484089</c:v>
                </c:pt>
                <c:pt idx="3">
                  <c:v>0.41398475348778924</c:v>
                </c:pt>
              </c:numCache>
            </c:numRef>
          </c:val>
        </c:ser>
        <c:dLbls>
          <c:showLegendKey val="0"/>
          <c:showVal val="0"/>
          <c:showCatName val="0"/>
          <c:showSerName val="0"/>
          <c:showPercent val="0"/>
          <c:showBubbleSize val="0"/>
        </c:dLbls>
        <c:gapWidth val="150"/>
        <c:axId val="99787520"/>
        <c:axId val="99789056"/>
      </c:barChart>
      <c:catAx>
        <c:axId val="99787520"/>
        <c:scaling>
          <c:orientation val="minMax"/>
        </c:scaling>
        <c:delete val="0"/>
        <c:axPos val="b"/>
        <c:majorTickMark val="none"/>
        <c:minorTickMark val="none"/>
        <c:tickLblPos val="nextTo"/>
        <c:crossAx val="99789056"/>
        <c:crosses val="autoZero"/>
        <c:auto val="1"/>
        <c:lblAlgn val="ctr"/>
        <c:lblOffset val="100"/>
        <c:noMultiLvlLbl val="0"/>
      </c:catAx>
      <c:valAx>
        <c:axId val="99789056"/>
        <c:scaling>
          <c:orientation val="minMax"/>
          <c:max val="1"/>
        </c:scaling>
        <c:delete val="0"/>
        <c:axPos val="l"/>
        <c:majorGridlines/>
        <c:numFmt formatCode="0%" sourceLinked="0"/>
        <c:majorTickMark val="none"/>
        <c:minorTickMark val="none"/>
        <c:tickLblPos val="nextTo"/>
        <c:crossAx val="9978752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a:t>
            </a:r>
            <a:r>
              <a:rPr lang="en-US" baseline="0" dirty="0" smtClean="0"/>
              <a:t> Responding Often or Very Often</a:t>
            </a:r>
            <a:endParaRPr lang="en-US" dirty="0"/>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Sheet1!$B$2:$B$5</c:f>
              <c:numCache>
                <c:formatCode>0.0%</c:formatCode>
                <c:ptCount val="4"/>
                <c:pt idx="0">
                  <c:v>0.26650416349271072</c:v>
                </c:pt>
                <c:pt idx="1">
                  <c:v>0.20171438779058948</c:v>
                </c:pt>
                <c:pt idx="2">
                  <c:v>0.20374243049790397</c:v>
                </c:pt>
                <c:pt idx="3">
                  <c:v>0.21377817191518078</c:v>
                </c:pt>
              </c:numCache>
            </c:numRef>
          </c:val>
        </c:ser>
        <c:ser>
          <c:idx val="1"/>
          <c:order val="1"/>
          <c:tx>
            <c:strRef>
              <c:f>Sheet1!$C$1</c:f>
              <c:strCache>
                <c:ptCount val="1"/>
                <c:pt idx="0">
                  <c:v>Senior</c:v>
                </c:pt>
              </c:strCache>
            </c:strRef>
          </c:tx>
          <c:invertIfNegative val="0"/>
          <c:dLbls>
            <c:dLbl>
              <c:idx val="0"/>
              <c:layout>
                <c:manualLayout>
                  <c:x val="2.9411764705882353E-2"/>
                  <c:y val="6.1728395061728392E-3"/>
                </c:manualLayout>
              </c:layout>
              <c:showLegendKey val="0"/>
              <c:showVal val="1"/>
              <c:showCatName val="0"/>
              <c:showSerName val="0"/>
              <c:showPercent val="0"/>
              <c:showBubbleSize val="0"/>
            </c:dLbl>
            <c:dLbl>
              <c:idx val="1"/>
              <c:layout>
                <c:manualLayout>
                  <c:x val="2.1241830065359478E-2"/>
                  <c:y val="-2.1604938271604937E-2"/>
                </c:manualLayout>
              </c:layout>
              <c:showLegendKey val="0"/>
              <c:showVal val="1"/>
              <c:showCatName val="0"/>
              <c:showSerName val="0"/>
              <c:showPercent val="0"/>
              <c:showBubbleSize val="0"/>
            </c:dLbl>
            <c:dLbl>
              <c:idx val="2"/>
              <c:layout>
                <c:manualLayout>
                  <c:x val="4.9019607843136656E-3"/>
                  <c:y val="-2.4691358024691357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Sheet1!$C$2:$C$5</c:f>
              <c:numCache>
                <c:formatCode>0.0%</c:formatCode>
                <c:ptCount val="4"/>
                <c:pt idx="0">
                  <c:v>0.31043165927256866</c:v>
                </c:pt>
                <c:pt idx="1">
                  <c:v>0.23658140320053564</c:v>
                </c:pt>
                <c:pt idx="2">
                  <c:v>0.25948174799327289</c:v>
                </c:pt>
                <c:pt idx="3">
                  <c:v>0.27773073858141495</c:v>
                </c:pt>
              </c:numCache>
            </c:numRef>
          </c:val>
        </c:ser>
        <c:dLbls>
          <c:showLegendKey val="0"/>
          <c:showVal val="0"/>
          <c:showCatName val="0"/>
          <c:showSerName val="0"/>
          <c:showPercent val="0"/>
          <c:showBubbleSize val="0"/>
        </c:dLbls>
        <c:gapWidth val="150"/>
        <c:axId val="99837440"/>
        <c:axId val="99838976"/>
      </c:barChart>
      <c:catAx>
        <c:axId val="99837440"/>
        <c:scaling>
          <c:orientation val="minMax"/>
        </c:scaling>
        <c:delete val="0"/>
        <c:axPos val="b"/>
        <c:majorTickMark val="none"/>
        <c:minorTickMark val="none"/>
        <c:tickLblPos val="nextTo"/>
        <c:crossAx val="99838976"/>
        <c:crosses val="autoZero"/>
        <c:auto val="1"/>
        <c:lblAlgn val="ctr"/>
        <c:lblOffset val="100"/>
        <c:noMultiLvlLbl val="0"/>
      </c:catAx>
      <c:valAx>
        <c:axId val="99838976"/>
        <c:scaling>
          <c:orientation val="minMax"/>
          <c:max val="1"/>
        </c:scaling>
        <c:delete val="0"/>
        <c:axPos val="l"/>
        <c:majorGridlines/>
        <c:numFmt formatCode="0%" sourceLinked="0"/>
        <c:majorTickMark val="none"/>
        <c:minorTickMark val="none"/>
        <c:tickLblPos val="nextTo"/>
        <c:crossAx val="9983744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a:t>
            </a:r>
            <a:r>
              <a:rPr lang="en-US" baseline="0" dirty="0" smtClean="0"/>
              <a:t> Responding Often or Very Often</a:t>
            </a:r>
            <a:endParaRPr lang="en-US" dirty="0"/>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Sheet1!$B$2:$B$5</c:f>
              <c:numCache>
                <c:formatCode>0.0%</c:formatCode>
                <c:ptCount val="4"/>
                <c:pt idx="0">
                  <c:v>0.64905942036256725</c:v>
                </c:pt>
                <c:pt idx="1">
                  <c:v>0.56608810311916602</c:v>
                </c:pt>
                <c:pt idx="2">
                  <c:v>0.55740950962974534</c:v>
                </c:pt>
                <c:pt idx="3">
                  <c:v>0.5790134828303577</c:v>
                </c:pt>
              </c:numCache>
            </c:numRef>
          </c:val>
        </c:ser>
        <c:ser>
          <c:idx val="1"/>
          <c:order val="1"/>
          <c:tx>
            <c:strRef>
              <c:f>Sheet1!$C$1</c:f>
              <c:strCache>
                <c:ptCount val="1"/>
                <c:pt idx="0">
                  <c:v>Senior</c:v>
                </c:pt>
              </c:strCache>
            </c:strRef>
          </c:tx>
          <c:invertIfNegative val="0"/>
          <c:dLbls>
            <c:dLbl>
              <c:idx val="0"/>
              <c:layout>
                <c:manualLayout>
                  <c:x val="2.9411764705882353E-2"/>
                  <c:y val="-6.1728395061728392E-3"/>
                </c:manualLayout>
              </c:layout>
              <c:showLegendKey val="0"/>
              <c:showVal val="1"/>
              <c:showCatName val="0"/>
              <c:showSerName val="0"/>
              <c:showPercent val="0"/>
              <c:showBubbleSize val="0"/>
            </c:dLbl>
            <c:dLbl>
              <c:idx val="1"/>
              <c:layout>
                <c:manualLayout>
                  <c:x val="1.1437908496732025E-2"/>
                  <c:y val="-1.8518518518518517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Sheet1!$C$2:$C$5</c:f>
              <c:numCache>
                <c:formatCode>0.0%</c:formatCode>
                <c:ptCount val="4"/>
                <c:pt idx="0">
                  <c:v>0.64989719445523941</c:v>
                </c:pt>
                <c:pt idx="1">
                  <c:v>0.60211305051293407</c:v>
                </c:pt>
                <c:pt idx="2">
                  <c:v>0.62107124565126948</c:v>
                </c:pt>
                <c:pt idx="3">
                  <c:v>0.64333102531729591</c:v>
                </c:pt>
              </c:numCache>
            </c:numRef>
          </c:val>
        </c:ser>
        <c:dLbls>
          <c:showLegendKey val="0"/>
          <c:showVal val="0"/>
          <c:showCatName val="0"/>
          <c:showSerName val="0"/>
          <c:showPercent val="0"/>
          <c:showBubbleSize val="0"/>
        </c:dLbls>
        <c:gapWidth val="150"/>
        <c:axId val="99862784"/>
        <c:axId val="99876864"/>
      </c:barChart>
      <c:catAx>
        <c:axId val="99862784"/>
        <c:scaling>
          <c:orientation val="minMax"/>
        </c:scaling>
        <c:delete val="0"/>
        <c:axPos val="b"/>
        <c:majorTickMark val="none"/>
        <c:minorTickMark val="none"/>
        <c:tickLblPos val="nextTo"/>
        <c:crossAx val="99876864"/>
        <c:crosses val="autoZero"/>
        <c:auto val="1"/>
        <c:lblAlgn val="ctr"/>
        <c:lblOffset val="100"/>
        <c:noMultiLvlLbl val="0"/>
      </c:catAx>
      <c:valAx>
        <c:axId val="99876864"/>
        <c:scaling>
          <c:orientation val="minMax"/>
          <c:max val="1"/>
        </c:scaling>
        <c:delete val="0"/>
        <c:axPos val="l"/>
        <c:majorGridlines/>
        <c:numFmt formatCode="0%" sourceLinked="0"/>
        <c:majorTickMark val="none"/>
        <c:minorTickMark val="none"/>
        <c:tickLblPos val="nextTo"/>
        <c:crossAx val="9986278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Percent of Students Who Speak a Language Other than English at Home</a:t>
            </a:r>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showLegendKey val="0"/>
            <c:showVal val="1"/>
            <c:showCatName val="0"/>
            <c:showSerName val="0"/>
            <c:showPercent val="0"/>
            <c:showBubbleSize val="0"/>
            <c:showLeaderLines val="0"/>
          </c:dLbls>
          <c:cat>
            <c:strRef>
              <c:f>Sheet1!$A$2:$A$3</c:f>
              <c:strCache>
                <c:ptCount val="2"/>
                <c:pt idx="0">
                  <c:v>UMB</c:v>
                </c:pt>
                <c:pt idx="1">
                  <c:v>Urban Universities</c:v>
                </c:pt>
              </c:strCache>
            </c:strRef>
          </c:cat>
          <c:val>
            <c:numRef>
              <c:f>Sheet1!$B$2:$B$3</c:f>
              <c:numCache>
                <c:formatCode>0.0%</c:formatCode>
                <c:ptCount val="2"/>
                <c:pt idx="0">
                  <c:v>0.48121454185880952</c:v>
                </c:pt>
                <c:pt idx="1">
                  <c:v>0.16685790979242768</c:v>
                </c:pt>
              </c:numCache>
            </c:numRef>
          </c:val>
        </c:ser>
        <c:ser>
          <c:idx val="1"/>
          <c:order val="1"/>
          <c:tx>
            <c:strRef>
              <c:f>Sheet1!$C$1</c:f>
              <c:strCache>
                <c:ptCount val="1"/>
                <c:pt idx="0">
                  <c:v>Senior</c:v>
                </c:pt>
              </c:strCache>
            </c:strRef>
          </c:tx>
          <c:invertIfNegative val="0"/>
          <c:dLbls>
            <c:showLegendKey val="0"/>
            <c:showVal val="1"/>
            <c:showCatName val="0"/>
            <c:showSerName val="0"/>
            <c:showPercent val="0"/>
            <c:showBubbleSize val="0"/>
            <c:showLeaderLines val="0"/>
          </c:dLbls>
          <c:cat>
            <c:strRef>
              <c:f>Sheet1!$A$2:$A$3</c:f>
              <c:strCache>
                <c:ptCount val="2"/>
                <c:pt idx="0">
                  <c:v>UMB</c:v>
                </c:pt>
                <c:pt idx="1">
                  <c:v>Urban Universities</c:v>
                </c:pt>
              </c:strCache>
            </c:strRef>
          </c:cat>
          <c:val>
            <c:numRef>
              <c:f>Sheet1!$C$2:$C$3</c:f>
              <c:numCache>
                <c:formatCode>0.0%</c:formatCode>
                <c:ptCount val="2"/>
                <c:pt idx="0">
                  <c:v>0.40935177372133791</c:v>
                </c:pt>
                <c:pt idx="1">
                  <c:v>0.13700225333182187</c:v>
                </c:pt>
              </c:numCache>
            </c:numRef>
          </c:val>
        </c:ser>
        <c:dLbls>
          <c:showLegendKey val="0"/>
          <c:showVal val="0"/>
          <c:showCatName val="0"/>
          <c:showSerName val="0"/>
          <c:showPercent val="0"/>
          <c:showBubbleSize val="0"/>
        </c:dLbls>
        <c:gapWidth val="150"/>
        <c:axId val="32579968"/>
        <c:axId val="32581504"/>
      </c:barChart>
      <c:catAx>
        <c:axId val="32579968"/>
        <c:scaling>
          <c:orientation val="minMax"/>
        </c:scaling>
        <c:delete val="0"/>
        <c:axPos val="b"/>
        <c:majorTickMark val="none"/>
        <c:minorTickMark val="none"/>
        <c:tickLblPos val="nextTo"/>
        <c:crossAx val="32581504"/>
        <c:crosses val="autoZero"/>
        <c:auto val="1"/>
        <c:lblAlgn val="ctr"/>
        <c:lblOffset val="100"/>
        <c:noMultiLvlLbl val="0"/>
      </c:catAx>
      <c:valAx>
        <c:axId val="32581504"/>
        <c:scaling>
          <c:orientation val="minMax"/>
          <c:max val="1"/>
        </c:scaling>
        <c:delete val="0"/>
        <c:axPos val="l"/>
        <c:majorGridlines/>
        <c:numFmt formatCode="0.0%" sourceLinked="1"/>
        <c:majorTickMark val="none"/>
        <c:minorTickMark val="none"/>
        <c:tickLblPos val="nextTo"/>
        <c:crossAx val="3257996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a:t>
            </a:r>
            <a:r>
              <a:rPr lang="en-US" baseline="0" dirty="0" smtClean="0"/>
              <a:t> Responding Often or Very Often</a:t>
            </a:r>
            <a:endParaRPr lang="en-US" dirty="0"/>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dLbl>
              <c:idx val="1"/>
              <c:layout>
                <c:manualLayout>
                  <c:x val="-2.4509803921568627E-2"/>
                  <c:y val="3.0864197530864196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Sheet1!$B$2:$B$5</c:f>
              <c:numCache>
                <c:formatCode>0.0%</c:formatCode>
                <c:ptCount val="4"/>
                <c:pt idx="0">
                  <c:v>0.55559807131228389</c:v>
                </c:pt>
                <c:pt idx="1">
                  <c:v>0.58542193636731921</c:v>
                </c:pt>
                <c:pt idx="2">
                  <c:v>0.5662384716912171</c:v>
                </c:pt>
                <c:pt idx="3">
                  <c:v>0.59724701310203743</c:v>
                </c:pt>
              </c:numCache>
            </c:numRef>
          </c:val>
        </c:ser>
        <c:ser>
          <c:idx val="1"/>
          <c:order val="1"/>
          <c:tx>
            <c:strRef>
              <c:f>Sheet1!$C$1</c:f>
              <c:strCache>
                <c:ptCount val="1"/>
                <c:pt idx="0">
                  <c:v>Senior</c:v>
                </c:pt>
              </c:strCache>
            </c:strRef>
          </c:tx>
          <c:invertIfNegative val="0"/>
          <c:dLbls>
            <c:dLbl>
              <c:idx val="1"/>
              <c:layout>
                <c:manualLayout>
                  <c:x val="1.1437908496732025E-2"/>
                  <c:y val="0"/>
                </c:manualLayout>
              </c:layout>
              <c:showLegendKey val="0"/>
              <c:showVal val="1"/>
              <c:showCatName val="0"/>
              <c:showSerName val="0"/>
              <c:showPercent val="0"/>
              <c:showBubbleSize val="0"/>
            </c:dLbl>
            <c:dLbl>
              <c:idx val="2"/>
              <c:layout>
                <c:manualLayout>
                  <c:x val="1.4705882352941117E-2"/>
                  <c:y val="-2.1604938271604937E-2"/>
                </c:manualLayout>
              </c:layout>
              <c:showLegendKey val="0"/>
              <c:showVal val="1"/>
              <c:showCatName val="0"/>
              <c:showSerName val="0"/>
              <c:showPercent val="0"/>
              <c:showBubbleSize val="0"/>
            </c:dLbl>
            <c:dLbl>
              <c:idx val="3"/>
              <c:layout>
                <c:manualLayout>
                  <c:x val="8.1699346405228763E-3"/>
                  <c:y val="-2.7777777777777776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Sheet1!$C$2:$C$5</c:f>
              <c:numCache>
                <c:formatCode>0.0%</c:formatCode>
                <c:ptCount val="4"/>
                <c:pt idx="0">
                  <c:v>0.60876884540643283</c:v>
                </c:pt>
                <c:pt idx="1">
                  <c:v>0.57260335900867521</c:v>
                </c:pt>
                <c:pt idx="2">
                  <c:v>0.59614287646389297</c:v>
                </c:pt>
                <c:pt idx="3">
                  <c:v>0.61430370899206499</c:v>
                </c:pt>
              </c:numCache>
            </c:numRef>
          </c:val>
        </c:ser>
        <c:dLbls>
          <c:showLegendKey val="0"/>
          <c:showVal val="0"/>
          <c:showCatName val="0"/>
          <c:showSerName val="0"/>
          <c:showPercent val="0"/>
          <c:showBubbleSize val="0"/>
        </c:dLbls>
        <c:gapWidth val="150"/>
        <c:axId val="99908608"/>
        <c:axId val="99922688"/>
      </c:barChart>
      <c:catAx>
        <c:axId val="99908608"/>
        <c:scaling>
          <c:orientation val="minMax"/>
        </c:scaling>
        <c:delete val="0"/>
        <c:axPos val="b"/>
        <c:majorTickMark val="none"/>
        <c:minorTickMark val="none"/>
        <c:tickLblPos val="nextTo"/>
        <c:crossAx val="99922688"/>
        <c:crosses val="autoZero"/>
        <c:auto val="1"/>
        <c:lblAlgn val="ctr"/>
        <c:lblOffset val="100"/>
        <c:noMultiLvlLbl val="0"/>
      </c:catAx>
      <c:valAx>
        <c:axId val="99922688"/>
        <c:scaling>
          <c:orientation val="minMax"/>
          <c:max val="1"/>
        </c:scaling>
        <c:delete val="0"/>
        <c:axPos val="l"/>
        <c:majorGridlines/>
        <c:numFmt formatCode="0%" sourceLinked="0"/>
        <c:majorTickMark val="none"/>
        <c:minorTickMark val="none"/>
        <c:tickLblPos val="nextTo"/>
        <c:crossAx val="9990860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a:t>
            </a:r>
            <a:r>
              <a:rPr lang="en-US" baseline="0" dirty="0" smtClean="0"/>
              <a:t> Responding Often or Very Often</a:t>
            </a:r>
            <a:endParaRPr lang="en-US" dirty="0"/>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dLbl>
              <c:idx val="0"/>
              <c:layout>
                <c:manualLayout>
                  <c:x val="-2.7777777777777776E-2"/>
                  <c:y val="-3.0864197530864196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Sheet1!$B$2:$B$5</c:f>
              <c:numCache>
                <c:formatCode>0.0%</c:formatCode>
                <c:ptCount val="4"/>
                <c:pt idx="0">
                  <c:v>0.12727104097607631</c:v>
                </c:pt>
                <c:pt idx="1">
                  <c:v>0.16180095160521171</c:v>
                </c:pt>
                <c:pt idx="2">
                  <c:v>0.15285206505586102</c:v>
                </c:pt>
                <c:pt idx="3">
                  <c:v>0.16138320181545229</c:v>
                </c:pt>
              </c:numCache>
            </c:numRef>
          </c:val>
        </c:ser>
        <c:ser>
          <c:idx val="1"/>
          <c:order val="1"/>
          <c:tx>
            <c:strRef>
              <c:f>Sheet1!$C$1</c:f>
              <c:strCache>
                <c:ptCount val="1"/>
                <c:pt idx="0">
                  <c:v>Senior</c:v>
                </c:pt>
              </c:strCache>
            </c:strRef>
          </c:tx>
          <c:invertIfNegative val="0"/>
          <c:dLbls>
            <c:dLbl>
              <c:idx val="0"/>
              <c:layout>
                <c:manualLayout>
                  <c:x val="1.9607843137254902E-2"/>
                  <c:y val="0"/>
                </c:manualLayout>
              </c:layout>
              <c:showLegendKey val="0"/>
              <c:showVal val="1"/>
              <c:showCatName val="0"/>
              <c:showSerName val="0"/>
              <c:showPercent val="0"/>
              <c:showBubbleSize val="0"/>
            </c:dLbl>
            <c:dLbl>
              <c:idx val="1"/>
              <c:layout>
                <c:manualLayout>
                  <c:x val="3.1045751633986929E-2"/>
                  <c:y val="6.1728395061728392E-3"/>
                </c:manualLayout>
              </c:layout>
              <c:showLegendKey val="0"/>
              <c:showVal val="1"/>
              <c:showCatName val="0"/>
              <c:showSerName val="0"/>
              <c:showPercent val="0"/>
              <c:showBubbleSize val="0"/>
            </c:dLbl>
            <c:dLbl>
              <c:idx val="2"/>
              <c:layout>
                <c:manualLayout>
                  <c:x val="1.4705753692553137E-2"/>
                  <c:y val="-6.1728395061728392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Sheet1!$C$2:$C$5</c:f>
              <c:numCache>
                <c:formatCode>0.0%</c:formatCode>
                <c:ptCount val="4"/>
                <c:pt idx="0">
                  <c:v>0.13350387057501167</c:v>
                </c:pt>
                <c:pt idx="1">
                  <c:v>0.17198602238960631</c:v>
                </c:pt>
                <c:pt idx="2">
                  <c:v>0.21154349852736148</c:v>
                </c:pt>
                <c:pt idx="3">
                  <c:v>0.22633927947755747</c:v>
                </c:pt>
              </c:numCache>
            </c:numRef>
          </c:val>
        </c:ser>
        <c:dLbls>
          <c:showLegendKey val="0"/>
          <c:showVal val="0"/>
          <c:showCatName val="0"/>
          <c:showSerName val="0"/>
          <c:showPercent val="0"/>
          <c:showBubbleSize val="0"/>
        </c:dLbls>
        <c:gapWidth val="150"/>
        <c:axId val="100142464"/>
        <c:axId val="100144256"/>
      </c:barChart>
      <c:catAx>
        <c:axId val="100142464"/>
        <c:scaling>
          <c:orientation val="minMax"/>
        </c:scaling>
        <c:delete val="0"/>
        <c:axPos val="b"/>
        <c:majorTickMark val="none"/>
        <c:minorTickMark val="none"/>
        <c:tickLblPos val="nextTo"/>
        <c:crossAx val="100144256"/>
        <c:crosses val="autoZero"/>
        <c:auto val="1"/>
        <c:lblAlgn val="ctr"/>
        <c:lblOffset val="100"/>
        <c:noMultiLvlLbl val="0"/>
      </c:catAx>
      <c:valAx>
        <c:axId val="100144256"/>
        <c:scaling>
          <c:orientation val="minMax"/>
          <c:max val="1"/>
        </c:scaling>
        <c:delete val="0"/>
        <c:axPos val="l"/>
        <c:majorGridlines/>
        <c:numFmt formatCode="0%" sourceLinked="0"/>
        <c:majorTickMark val="none"/>
        <c:minorTickMark val="none"/>
        <c:tickLblPos val="nextTo"/>
        <c:crossAx val="10014246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a:t>
            </a:r>
            <a:r>
              <a:rPr lang="en-US" baseline="0" dirty="0" smtClean="0"/>
              <a:t> Responding Often or Very Often</a:t>
            </a:r>
            <a:endParaRPr lang="en-US" dirty="0"/>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Sheet1!$B$2:$B$5</c:f>
              <c:numCache>
                <c:formatCode>0.0%</c:formatCode>
                <c:ptCount val="4"/>
                <c:pt idx="0">
                  <c:v>0.57393139471382537</c:v>
                </c:pt>
                <c:pt idx="1">
                  <c:v>0.57293257718291257</c:v>
                </c:pt>
                <c:pt idx="2">
                  <c:v>0.58515737822052938</c:v>
                </c:pt>
                <c:pt idx="3">
                  <c:v>0.590143547049096</c:v>
                </c:pt>
              </c:numCache>
            </c:numRef>
          </c:val>
        </c:ser>
        <c:ser>
          <c:idx val="1"/>
          <c:order val="1"/>
          <c:tx>
            <c:strRef>
              <c:f>Sheet1!$C$1</c:f>
              <c:strCache>
                <c:ptCount val="1"/>
                <c:pt idx="0">
                  <c:v>Senior</c:v>
                </c:pt>
              </c:strCache>
            </c:strRef>
          </c:tx>
          <c:invertIfNegative val="0"/>
          <c:dLbls>
            <c:dLbl>
              <c:idx val="0"/>
              <c:layout>
                <c:manualLayout>
                  <c:x val="1.9607843137254902E-2"/>
                  <c:y val="-2.1604938271604937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Sheet1!$C$2:$C$5</c:f>
              <c:numCache>
                <c:formatCode>0.0%</c:formatCode>
                <c:ptCount val="4"/>
                <c:pt idx="0">
                  <c:v>0.59674627840622385</c:v>
                </c:pt>
                <c:pt idx="1">
                  <c:v>0.63698858523888302</c:v>
                </c:pt>
                <c:pt idx="2">
                  <c:v>0.65602646891385596</c:v>
                </c:pt>
                <c:pt idx="3">
                  <c:v>0.65518532489112058</c:v>
                </c:pt>
              </c:numCache>
            </c:numRef>
          </c:val>
        </c:ser>
        <c:dLbls>
          <c:showLegendKey val="0"/>
          <c:showVal val="0"/>
          <c:showCatName val="0"/>
          <c:showSerName val="0"/>
          <c:showPercent val="0"/>
          <c:showBubbleSize val="0"/>
        </c:dLbls>
        <c:gapWidth val="150"/>
        <c:axId val="100216832"/>
        <c:axId val="100218368"/>
      </c:barChart>
      <c:catAx>
        <c:axId val="100216832"/>
        <c:scaling>
          <c:orientation val="minMax"/>
        </c:scaling>
        <c:delete val="0"/>
        <c:axPos val="b"/>
        <c:majorTickMark val="none"/>
        <c:minorTickMark val="none"/>
        <c:tickLblPos val="nextTo"/>
        <c:crossAx val="100218368"/>
        <c:crosses val="autoZero"/>
        <c:auto val="1"/>
        <c:lblAlgn val="ctr"/>
        <c:lblOffset val="100"/>
        <c:noMultiLvlLbl val="0"/>
      </c:catAx>
      <c:valAx>
        <c:axId val="100218368"/>
        <c:scaling>
          <c:orientation val="minMax"/>
          <c:max val="1"/>
        </c:scaling>
        <c:delete val="0"/>
        <c:axPos val="l"/>
        <c:majorGridlines/>
        <c:numFmt formatCode="0%" sourceLinked="0"/>
        <c:majorTickMark val="none"/>
        <c:minorTickMark val="none"/>
        <c:tickLblPos val="nextTo"/>
        <c:crossAx val="10021683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a:t>
            </a:r>
            <a:r>
              <a:rPr lang="en-US" baseline="0" dirty="0" smtClean="0"/>
              <a:t> Responding Often or Very Often</a:t>
            </a:r>
            <a:endParaRPr lang="en-US" dirty="0"/>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Sheet1!$B$2:$B$5</c:f>
              <c:numCache>
                <c:formatCode>0.0%</c:formatCode>
                <c:ptCount val="4"/>
                <c:pt idx="0">
                  <c:v>0.52969085353651302</c:v>
                </c:pt>
                <c:pt idx="1">
                  <c:v>0.51650615940380629</c:v>
                </c:pt>
                <c:pt idx="2">
                  <c:v>0.51722679908636682</c:v>
                </c:pt>
                <c:pt idx="3">
                  <c:v>0.51982983029310259</c:v>
                </c:pt>
              </c:numCache>
            </c:numRef>
          </c:val>
        </c:ser>
        <c:ser>
          <c:idx val="1"/>
          <c:order val="1"/>
          <c:tx>
            <c:strRef>
              <c:f>Sheet1!$C$1</c:f>
              <c:strCache>
                <c:ptCount val="1"/>
                <c:pt idx="0">
                  <c:v>Senior</c:v>
                </c:pt>
              </c:strCache>
            </c:strRef>
          </c:tx>
          <c:invertIfNegative val="0"/>
          <c:dLbls>
            <c:dLbl>
              <c:idx val="0"/>
              <c:layout>
                <c:manualLayout>
                  <c:x val="1.9607843137254902E-2"/>
                  <c:y val="-3.0864197530864196E-3"/>
                </c:manualLayout>
              </c:layout>
              <c:showLegendKey val="0"/>
              <c:showVal val="1"/>
              <c:showCatName val="0"/>
              <c:showSerName val="0"/>
              <c:showPercent val="0"/>
              <c:showBubbleSize val="0"/>
            </c:dLbl>
            <c:dLbl>
              <c:idx val="1"/>
              <c:layout>
                <c:manualLayout>
                  <c:x val="3.1045751633986929E-2"/>
                  <c:y val="3.0864197530864196E-3"/>
                </c:manualLayout>
              </c:layout>
              <c:showLegendKey val="0"/>
              <c:showVal val="1"/>
              <c:showCatName val="0"/>
              <c:showSerName val="0"/>
              <c:showPercent val="0"/>
              <c:showBubbleSize val="0"/>
            </c:dLbl>
            <c:dLbl>
              <c:idx val="2"/>
              <c:layout>
                <c:manualLayout>
                  <c:x val="4.4117647058823532E-2"/>
                  <c:y val="-3.0864197530864196E-3"/>
                </c:manualLayout>
              </c:layout>
              <c:showLegendKey val="0"/>
              <c:showVal val="1"/>
              <c:showCatName val="0"/>
              <c:showSerName val="0"/>
              <c:showPercent val="0"/>
              <c:showBubbleSize val="0"/>
            </c:dLbl>
            <c:dLbl>
              <c:idx val="3"/>
              <c:layout>
                <c:manualLayout>
                  <c:x val="2.7777777777777776E-2"/>
                  <c:y val="0"/>
                </c:manualLayout>
              </c:layout>
              <c:showLegendKey val="0"/>
              <c:showVal val="1"/>
              <c:showCatName val="0"/>
              <c:showSerName val="0"/>
              <c:showPercent val="0"/>
              <c:showBubbleSize val="0"/>
            </c:dLbl>
            <c:txPr>
              <a:bodyPr/>
              <a:lstStyle/>
              <a:p>
                <a:pPr>
                  <a:defRPr sz="1600"/>
                </a:pPr>
                <a:endParaRPr lang="en-US"/>
              </a:p>
            </c:txPr>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Sheet1!$C$2:$C$5</c:f>
              <c:numCache>
                <c:formatCode>0.0%</c:formatCode>
                <c:ptCount val="4"/>
                <c:pt idx="0">
                  <c:v>0.57051973164406011</c:v>
                </c:pt>
                <c:pt idx="1">
                  <c:v>0.52644357006277909</c:v>
                </c:pt>
                <c:pt idx="2">
                  <c:v>0.54205671270165823</c:v>
                </c:pt>
                <c:pt idx="3">
                  <c:v>0.54759550011996017</c:v>
                </c:pt>
              </c:numCache>
            </c:numRef>
          </c:val>
        </c:ser>
        <c:dLbls>
          <c:showLegendKey val="0"/>
          <c:showVal val="0"/>
          <c:showCatName val="0"/>
          <c:showSerName val="0"/>
          <c:showPercent val="0"/>
          <c:showBubbleSize val="0"/>
        </c:dLbls>
        <c:gapWidth val="150"/>
        <c:axId val="100262272"/>
        <c:axId val="100263808"/>
      </c:barChart>
      <c:catAx>
        <c:axId val="100262272"/>
        <c:scaling>
          <c:orientation val="minMax"/>
        </c:scaling>
        <c:delete val="0"/>
        <c:axPos val="b"/>
        <c:majorTickMark val="none"/>
        <c:minorTickMark val="none"/>
        <c:tickLblPos val="nextTo"/>
        <c:crossAx val="100263808"/>
        <c:crosses val="autoZero"/>
        <c:auto val="1"/>
        <c:lblAlgn val="ctr"/>
        <c:lblOffset val="100"/>
        <c:noMultiLvlLbl val="0"/>
      </c:catAx>
      <c:valAx>
        <c:axId val="100263808"/>
        <c:scaling>
          <c:orientation val="minMax"/>
          <c:max val="1"/>
        </c:scaling>
        <c:delete val="0"/>
        <c:axPos val="l"/>
        <c:majorGridlines/>
        <c:numFmt formatCode="0%" sourceLinked="0"/>
        <c:majorTickMark val="none"/>
        <c:minorTickMark val="none"/>
        <c:tickLblPos val="nextTo"/>
        <c:crossAx val="10026227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a:t>
            </a:r>
            <a:r>
              <a:rPr lang="en-US" baseline="0" dirty="0" smtClean="0"/>
              <a:t> Responding Often or Very Often</a:t>
            </a:r>
            <a:endParaRPr lang="en-US" dirty="0"/>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dLbl>
              <c:idx val="0"/>
              <c:layout>
                <c:manualLayout>
                  <c:x val="-3.7581699346405227E-2"/>
                  <c:y val="3.0864197530863632E-3"/>
                </c:manualLayout>
              </c:layout>
              <c:showLegendKey val="0"/>
              <c:showVal val="1"/>
              <c:showCatName val="0"/>
              <c:showSerName val="0"/>
              <c:showPercent val="0"/>
              <c:showBubbleSize val="0"/>
            </c:dLbl>
            <c:dLbl>
              <c:idx val="1"/>
              <c:layout>
                <c:manualLayout>
                  <c:x val="-1.4705882352941176E-2"/>
                  <c:y val="-1.2345679012345678E-2"/>
                </c:manualLayout>
              </c:layout>
              <c:showLegendKey val="0"/>
              <c:showVal val="1"/>
              <c:showCatName val="0"/>
              <c:showSerName val="0"/>
              <c:showPercent val="0"/>
              <c:showBubbleSize val="0"/>
            </c:dLbl>
            <c:dLbl>
              <c:idx val="2"/>
              <c:layout>
                <c:manualLayout>
                  <c:x val="-1.1437908496731966E-2"/>
                  <c:y val="-6.1728395061728392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Sheet1!$B$2:$B$5</c:f>
              <c:numCache>
                <c:formatCode>0.0%</c:formatCode>
                <c:ptCount val="4"/>
                <c:pt idx="0">
                  <c:v>0.50095403720211407</c:v>
                </c:pt>
                <c:pt idx="1">
                  <c:v>0.5275821478793099</c:v>
                </c:pt>
                <c:pt idx="2">
                  <c:v>0.53574899417092281</c:v>
                </c:pt>
                <c:pt idx="3">
                  <c:v>0.54192317593417805</c:v>
                </c:pt>
              </c:numCache>
            </c:numRef>
          </c:val>
        </c:ser>
        <c:ser>
          <c:idx val="1"/>
          <c:order val="1"/>
          <c:tx>
            <c:strRef>
              <c:f>Sheet1!$C$1</c:f>
              <c:strCache>
                <c:ptCount val="1"/>
                <c:pt idx="0">
                  <c:v>Senior</c:v>
                </c:pt>
              </c:strCache>
            </c:strRef>
          </c:tx>
          <c:invertIfNegative val="0"/>
          <c:dLbls>
            <c:dLbl>
              <c:idx val="1"/>
              <c:layout>
                <c:manualLayout>
                  <c:x val="2.1241830065359478E-2"/>
                  <c:y val="0"/>
                </c:manualLayout>
              </c:layout>
              <c:showLegendKey val="0"/>
              <c:showVal val="1"/>
              <c:showCatName val="0"/>
              <c:showSerName val="0"/>
              <c:showPercent val="0"/>
              <c:showBubbleSize val="0"/>
            </c:dLbl>
            <c:dLbl>
              <c:idx val="2"/>
              <c:layout>
                <c:manualLayout>
                  <c:x val="2.4509803921568627E-2"/>
                  <c:y val="0"/>
                </c:manualLayout>
              </c:layout>
              <c:showLegendKey val="0"/>
              <c:showVal val="1"/>
              <c:showCatName val="0"/>
              <c:showSerName val="0"/>
              <c:showPercent val="0"/>
              <c:showBubbleSize val="0"/>
            </c:dLbl>
            <c:dLbl>
              <c:idx val="3"/>
              <c:layout>
                <c:manualLayout>
                  <c:x val="3.7581699346405227E-2"/>
                  <c:y val="-1.2345679012345678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Sheet1!$C$2:$C$5</c:f>
              <c:numCache>
                <c:formatCode>0.0%</c:formatCode>
                <c:ptCount val="4"/>
                <c:pt idx="0">
                  <c:v>0.50295338275731882</c:v>
                </c:pt>
                <c:pt idx="1">
                  <c:v>0.5179818765549502</c:v>
                </c:pt>
                <c:pt idx="2">
                  <c:v>0.54502211020087399</c:v>
                </c:pt>
                <c:pt idx="3">
                  <c:v>0.55753739916508815</c:v>
                </c:pt>
              </c:numCache>
            </c:numRef>
          </c:val>
        </c:ser>
        <c:dLbls>
          <c:showLegendKey val="0"/>
          <c:showVal val="0"/>
          <c:showCatName val="0"/>
          <c:showSerName val="0"/>
          <c:showPercent val="0"/>
          <c:showBubbleSize val="0"/>
        </c:dLbls>
        <c:gapWidth val="150"/>
        <c:axId val="100332672"/>
        <c:axId val="100334208"/>
      </c:barChart>
      <c:catAx>
        <c:axId val="100332672"/>
        <c:scaling>
          <c:orientation val="minMax"/>
        </c:scaling>
        <c:delete val="0"/>
        <c:axPos val="b"/>
        <c:majorTickMark val="none"/>
        <c:minorTickMark val="none"/>
        <c:tickLblPos val="nextTo"/>
        <c:crossAx val="100334208"/>
        <c:crosses val="autoZero"/>
        <c:auto val="1"/>
        <c:lblAlgn val="ctr"/>
        <c:lblOffset val="100"/>
        <c:noMultiLvlLbl val="0"/>
      </c:catAx>
      <c:valAx>
        <c:axId val="100334208"/>
        <c:scaling>
          <c:orientation val="minMax"/>
          <c:max val="1"/>
        </c:scaling>
        <c:delete val="0"/>
        <c:axPos val="l"/>
        <c:majorGridlines/>
        <c:numFmt formatCode="0%" sourceLinked="0"/>
        <c:majorTickMark val="none"/>
        <c:minorTickMark val="none"/>
        <c:tickLblPos val="nextTo"/>
        <c:crossAx val="10033267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a:t>
            </a:r>
            <a:r>
              <a:rPr lang="en-US" baseline="0" dirty="0" smtClean="0"/>
              <a:t> Responding Quite a Bit or Very Much</a:t>
            </a:r>
            <a:endParaRPr lang="en-US" dirty="0"/>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Sheet1!$B$2:$B$5</c:f>
              <c:numCache>
                <c:formatCode>0.0%</c:formatCode>
                <c:ptCount val="4"/>
                <c:pt idx="0">
                  <c:v>0.66078593162087551</c:v>
                </c:pt>
                <c:pt idx="1">
                  <c:v>0.70671953959420275</c:v>
                </c:pt>
                <c:pt idx="2">
                  <c:v>0.71766606922940479</c:v>
                </c:pt>
                <c:pt idx="3">
                  <c:v>0.70555379799357376</c:v>
                </c:pt>
              </c:numCache>
            </c:numRef>
          </c:val>
        </c:ser>
        <c:ser>
          <c:idx val="1"/>
          <c:order val="1"/>
          <c:tx>
            <c:strRef>
              <c:f>Sheet1!$C$1</c:f>
              <c:strCache>
                <c:ptCount val="1"/>
                <c:pt idx="0">
                  <c:v>Senior</c:v>
                </c:pt>
              </c:strCache>
            </c:strRef>
          </c:tx>
          <c:invertIfNegative val="0"/>
          <c:dLbls>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Sheet1!$C$2:$C$5</c:f>
              <c:numCache>
                <c:formatCode>0.0%</c:formatCode>
                <c:ptCount val="4"/>
                <c:pt idx="0">
                  <c:v>0.5567143128830081</c:v>
                </c:pt>
                <c:pt idx="1">
                  <c:v>0.62297730071472412</c:v>
                </c:pt>
                <c:pt idx="2">
                  <c:v>0.63572949082342545</c:v>
                </c:pt>
                <c:pt idx="3">
                  <c:v>0.62654354803651569</c:v>
                </c:pt>
              </c:numCache>
            </c:numRef>
          </c:val>
        </c:ser>
        <c:dLbls>
          <c:showLegendKey val="0"/>
          <c:showVal val="0"/>
          <c:showCatName val="0"/>
          <c:showSerName val="0"/>
          <c:showPercent val="0"/>
          <c:showBubbleSize val="0"/>
        </c:dLbls>
        <c:gapWidth val="150"/>
        <c:axId val="108011904"/>
        <c:axId val="108013440"/>
      </c:barChart>
      <c:catAx>
        <c:axId val="108011904"/>
        <c:scaling>
          <c:orientation val="minMax"/>
        </c:scaling>
        <c:delete val="0"/>
        <c:axPos val="b"/>
        <c:majorTickMark val="none"/>
        <c:minorTickMark val="none"/>
        <c:tickLblPos val="nextTo"/>
        <c:crossAx val="108013440"/>
        <c:crosses val="autoZero"/>
        <c:auto val="1"/>
        <c:lblAlgn val="ctr"/>
        <c:lblOffset val="100"/>
        <c:noMultiLvlLbl val="0"/>
      </c:catAx>
      <c:valAx>
        <c:axId val="108013440"/>
        <c:scaling>
          <c:orientation val="minMax"/>
          <c:max val="1"/>
        </c:scaling>
        <c:delete val="0"/>
        <c:axPos val="l"/>
        <c:majorGridlines/>
        <c:numFmt formatCode="0%" sourceLinked="0"/>
        <c:majorTickMark val="none"/>
        <c:minorTickMark val="none"/>
        <c:tickLblPos val="nextTo"/>
        <c:crossAx val="10801190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a:t>
            </a:r>
            <a:r>
              <a:rPr lang="en-US" baseline="0" dirty="0" smtClean="0"/>
              <a:t> Responding Quite a Bit or Very Much</a:t>
            </a:r>
            <a:endParaRPr lang="en-US" dirty="0"/>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Sheet1!$B$2:$B$5</c:f>
              <c:numCache>
                <c:formatCode>0.0%</c:formatCode>
                <c:ptCount val="4"/>
                <c:pt idx="0">
                  <c:v>0.83816340350732554</c:v>
                </c:pt>
                <c:pt idx="1">
                  <c:v>0.81514869654482558</c:v>
                </c:pt>
                <c:pt idx="2">
                  <c:v>0.81666217570882482</c:v>
                </c:pt>
                <c:pt idx="3">
                  <c:v>0.81292397676782979</c:v>
                </c:pt>
              </c:numCache>
            </c:numRef>
          </c:val>
        </c:ser>
        <c:ser>
          <c:idx val="1"/>
          <c:order val="1"/>
          <c:tx>
            <c:strRef>
              <c:f>Sheet1!$C$1</c:f>
              <c:strCache>
                <c:ptCount val="1"/>
                <c:pt idx="0">
                  <c:v>Senior</c:v>
                </c:pt>
              </c:strCache>
            </c:strRef>
          </c:tx>
          <c:invertIfNegative val="0"/>
          <c:dLbls>
            <c:dLbl>
              <c:idx val="0"/>
              <c:layout>
                <c:manualLayout>
                  <c:x val="3.9215557614121765E-2"/>
                  <c:y val="9.2592592592592587E-3"/>
                </c:manualLayout>
              </c:layout>
              <c:showLegendKey val="0"/>
              <c:showVal val="1"/>
              <c:showCatName val="0"/>
              <c:showSerName val="0"/>
              <c:showPercent val="0"/>
              <c:showBubbleSize val="0"/>
            </c:dLbl>
            <c:dLbl>
              <c:idx val="1"/>
              <c:layout>
                <c:manualLayout>
                  <c:x val="3.1045751633986929E-2"/>
                  <c:y val="6.1728395061728392E-3"/>
                </c:manualLayout>
              </c:layout>
              <c:showLegendKey val="0"/>
              <c:showVal val="1"/>
              <c:showCatName val="0"/>
              <c:showSerName val="0"/>
              <c:showPercent val="0"/>
              <c:showBubbleSize val="0"/>
            </c:dLbl>
            <c:dLbl>
              <c:idx val="2"/>
              <c:layout>
                <c:manualLayout>
                  <c:x val="2.4509803921568627E-2"/>
                  <c:y val="3.0864197530864196E-3"/>
                </c:manualLayout>
              </c:layout>
              <c:showLegendKey val="0"/>
              <c:showVal val="1"/>
              <c:showCatName val="0"/>
              <c:showSerName val="0"/>
              <c:showPercent val="0"/>
              <c:showBubbleSize val="0"/>
            </c:dLbl>
            <c:dLbl>
              <c:idx val="3"/>
              <c:layout>
                <c:manualLayout>
                  <c:x val="2.7777777777777776E-2"/>
                  <c:y val="-9.2592592592592587E-3"/>
                </c:manualLayout>
              </c:layout>
              <c:showLegendKey val="0"/>
              <c:showVal val="1"/>
              <c:showCatName val="0"/>
              <c:showSerName val="0"/>
              <c:showPercent val="0"/>
              <c:showBubbleSize val="0"/>
            </c:dLbl>
            <c:txPr>
              <a:bodyPr/>
              <a:lstStyle/>
              <a:p>
                <a:pPr>
                  <a:defRPr sz="1600"/>
                </a:pPr>
                <a:endParaRPr lang="en-US"/>
              </a:p>
            </c:txPr>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Sheet1!$C$2:$C$5</c:f>
              <c:numCache>
                <c:formatCode>0.0%</c:formatCode>
                <c:ptCount val="4"/>
                <c:pt idx="0">
                  <c:v>0.84002635969995632</c:v>
                </c:pt>
                <c:pt idx="1">
                  <c:v>0.83791540947366028</c:v>
                </c:pt>
                <c:pt idx="2">
                  <c:v>0.85825836825215518</c:v>
                </c:pt>
                <c:pt idx="3">
                  <c:v>0.86349051721238324</c:v>
                </c:pt>
              </c:numCache>
            </c:numRef>
          </c:val>
        </c:ser>
        <c:dLbls>
          <c:showLegendKey val="0"/>
          <c:showVal val="0"/>
          <c:showCatName val="0"/>
          <c:showSerName val="0"/>
          <c:showPercent val="0"/>
          <c:showBubbleSize val="0"/>
        </c:dLbls>
        <c:gapWidth val="150"/>
        <c:axId val="108065536"/>
        <c:axId val="108067072"/>
      </c:barChart>
      <c:catAx>
        <c:axId val="108065536"/>
        <c:scaling>
          <c:orientation val="minMax"/>
        </c:scaling>
        <c:delete val="0"/>
        <c:axPos val="b"/>
        <c:majorTickMark val="none"/>
        <c:minorTickMark val="none"/>
        <c:tickLblPos val="nextTo"/>
        <c:crossAx val="108067072"/>
        <c:crosses val="autoZero"/>
        <c:auto val="1"/>
        <c:lblAlgn val="ctr"/>
        <c:lblOffset val="100"/>
        <c:noMultiLvlLbl val="0"/>
      </c:catAx>
      <c:valAx>
        <c:axId val="108067072"/>
        <c:scaling>
          <c:orientation val="minMax"/>
          <c:max val="1"/>
        </c:scaling>
        <c:delete val="0"/>
        <c:axPos val="l"/>
        <c:majorGridlines/>
        <c:numFmt formatCode="0%" sourceLinked="0"/>
        <c:majorTickMark val="none"/>
        <c:minorTickMark val="none"/>
        <c:tickLblPos val="nextTo"/>
        <c:crossAx val="10806553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a:t>
            </a:r>
            <a:r>
              <a:rPr lang="en-US" baseline="0" dirty="0" smtClean="0"/>
              <a:t> Responding Quite a Bit or Very Much</a:t>
            </a:r>
            <a:endParaRPr lang="en-US" dirty="0"/>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dLbl>
              <c:idx val="0"/>
              <c:layout>
                <c:manualLayout>
                  <c:x val="-1.9607843137254902E-2"/>
                  <c:y val="-3.0864197530864196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Sheet1!$B$2:$B$5</c:f>
              <c:numCache>
                <c:formatCode>0.0%</c:formatCode>
                <c:ptCount val="4"/>
                <c:pt idx="0">
                  <c:v>0.7354559740751756</c:v>
                </c:pt>
                <c:pt idx="1">
                  <c:v>0.69019113340814364</c:v>
                </c:pt>
                <c:pt idx="2">
                  <c:v>0.70203002095907729</c:v>
                </c:pt>
                <c:pt idx="3">
                  <c:v>0.70417217270134813</c:v>
                </c:pt>
              </c:numCache>
            </c:numRef>
          </c:val>
        </c:ser>
        <c:ser>
          <c:idx val="1"/>
          <c:order val="1"/>
          <c:tx>
            <c:strRef>
              <c:f>Sheet1!$C$1</c:f>
              <c:strCache>
                <c:ptCount val="1"/>
                <c:pt idx="0">
                  <c:v>Senior</c:v>
                </c:pt>
              </c:strCache>
            </c:strRef>
          </c:tx>
          <c:invertIfNegative val="0"/>
          <c:dLbls>
            <c:dLbl>
              <c:idx val="0"/>
              <c:layout>
                <c:manualLayout>
                  <c:x val="1.1437779836343986E-2"/>
                  <c:y val="-9.2592592592592587E-3"/>
                </c:manualLayout>
              </c:layout>
              <c:showLegendKey val="0"/>
              <c:showVal val="1"/>
              <c:showCatName val="0"/>
              <c:showSerName val="0"/>
              <c:showPercent val="0"/>
              <c:showBubbleSize val="0"/>
            </c:dLbl>
            <c:dLbl>
              <c:idx val="1"/>
              <c:layout>
                <c:manualLayout>
                  <c:x val="2.1241830065359478E-2"/>
                  <c:y val="-9.2592592592592587E-3"/>
                </c:manualLayout>
              </c:layout>
              <c:showLegendKey val="0"/>
              <c:showVal val="1"/>
              <c:showCatName val="0"/>
              <c:showSerName val="0"/>
              <c:showPercent val="0"/>
              <c:showBubbleSize val="0"/>
            </c:dLbl>
            <c:dLbl>
              <c:idx val="2"/>
              <c:layout>
                <c:manualLayout>
                  <c:x val="1.4705882352941117E-2"/>
                  <c:y val="-9.2592592592592882E-3"/>
                </c:manualLayout>
              </c:layout>
              <c:showLegendKey val="0"/>
              <c:showVal val="1"/>
              <c:showCatName val="0"/>
              <c:showSerName val="0"/>
              <c:showPercent val="0"/>
              <c:showBubbleSize val="0"/>
            </c:dLbl>
            <c:dLbl>
              <c:idx val="3"/>
              <c:layout>
                <c:manualLayout>
                  <c:x val="8.1699346405228763E-3"/>
                  <c:y val="0"/>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Sheet1!$C$2:$C$5</c:f>
              <c:numCache>
                <c:formatCode>0.0%</c:formatCode>
                <c:ptCount val="4"/>
                <c:pt idx="0">
                  <c:v>0.75479714940791598</c:v>
                </c:pt>
                <c:pt idx="1">
                  <c:v>0.72434445862991637</c:v>
                </c:pt>
                <c:pt idx="2">
                  <c:v>0.75372841030154225</c:v>
                </c:pt>
                <c:pt idx="3">
                  <c:v>0.76852288496816523</c:v>
                </c:pt>
              </c:numCache>
            </c:numRef>
          </c:val>
        </c:ser>
        <c:dLbls>
          <c:showLegendKey val="0"/>
          <c:showVal val="0"/>
          <c:showCatName val="0"/>
          <c:showSerName val="0"/>
          <c:showPercent val="0"/>
          <c:showBubbleSize val="0"/>
        </c:dLbls>
        <c:gapWidth val="150"/>
        <c:axId val="108467328"/>
        <c:axId val="108468864"/>
      </c:barChart>
      <c:catAx>
        <c:axId val="108467328"/>
        <c:scaling>
          <c:orientation val="minMax"/>
        </c:scaling>
        <c:delete val="0"/>
        <c:axPos val="b"/>
        <c:majorTickMark val="none"/>
        <c:minorTickMark val="none"/>
        <c:tickLblPos val="nextTo"/>
        <c:crossAx val="108468864"/>
        <c:crosses val="autoZero"/>
        <c:auto val="1"/>
        <c:lblAlgn val="ctr"/>
        <c:lblOffset val="100"/>
        <c:noMultiLvlLbl val="0"/>
      </c:catAx>
      <c:valAx>
        <c:axId val="108468864"/>
        <c:scaling>
          <c:orientation val="minMax"/>
          <c:max val="1"/>
        </c:scaling>
        <c:delete val="0"/>
        <c:axPos val="l"/>
        <c:majorGridlines/>
        <c:numFmt formatCode="0%" sourceLinked="0"/>
        <c:majorTickMark val="none"/>
        <c:minorTickMark val="none"/>
        <c:tickLblPos val="nextTo"/>
        <c:crossAx val="10846732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a:t>
            </a:r>
            <a:r>
              <a:rPr lang="en-US" baseline="0" dirty="0" smtClean="0"/>
              <a:t> Responding Quite a Bit or Very Much</a:t>
            </a:r>
            <a:endParaRPr lang="en-US" dirty="0"/>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Sheet1!$B$2:$B$5</c:f>
              <c:numCache>
                <c:formatCode>0.0%</c:formatCode>
                <c:ptCount val="4"/>
                <c:pt idx="0">
                  <c:v>0.7634906184870347</c:v>
                </c:pt>
                <c:pt idx="1">
                  <c:v>0.7103560979774759</c:v>
                </c:pt>
                <c:pt idx="2">
                  <c:v>0.69595161249255777</c:v>
                </c:pt>
                <c:pt idx="3">
                  <c:v>0.70425077366008593</c:v>
                </c:pt>
              </c:numCache>
            </c:numRef>
          </c:val>
        </c:ser>
        <c:ser>
          <c:idx val="1"/>
          <c:order val="1"/>
          <c:tx>
            <c:strRef>
              <c:f>Sheet1!$C$1</c:f>
              <c:strCache>
                <c:ptCount val="1"/>
                <c:pt idx="0">
                  <c:v>Senior</c:v>
                </c:pt>
              </c:strCache>
            </c:strRef>
          </c:tx>
          <c:invertIfNegative val="0"/>
          <c:dLbls>
            <c:dLbl>
              <c:idx val="0"/>
              <c:layout>
                <c:manualLayout>
                  <c:x val="9.8039215686274508E-3"/>
                  <c:y val="1.5432098765432098E-2"/>
                </c:manualLayout>
              </c:layout>
              <c:showLegendKey val="0"/>
              <c:showVal val="1"/>
              <c:showCatName val="0"/>
              <c:showSerName val="0"/>
              <c:showPercent val="0"/>
              <c:showBubbleSize val="0"/>
            </c:dLbl>
            <c:dLbl>
              <c:idx val="1"/>
              <c:layout>
                <c:manualLayout>
                  <c:x val="3.1045751633986929E-2"/>
                  <c:y val="6.1728395061728392E-3"/>
                </c:manualLayout>
              </c:layout>
              <c:showLegendKey val="0"/>
              <c:showVal val="1"/>
              <c:showCatName val="0"/>
              <c:showSerName val="0"/>
              <c:showPercent val="0"/>
              <c:showBubbleSize val="0"/>
            </c:dLbl>
            <c:dLbl>
              <c:idx val="2"/>
              <c:layout>
                <c:manualLayout>
                  <c:x val="1.4705753692553137E-2"/>
                  <c:y val="-1.5432098765432098E-2"/>
                </c:manualLayout>
              </c:layout>
              <c:showLegendKey val="0"/>
              <c:showVal val="1"/>
              <c:showCatName val="0"/>
              <c:showSerName val="0"/>
              <c:showPercent val="0"/>
              <c:showBubbleSize val="0"/>
            </c:dLbl>
            <c:dLbl>
              <c:idx val="3"/>
              <c:layout>
                <c:manualLayout>
                  <c:x val="1.7973856209150325E-2"/>
                  <c:y val="0"/>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Sheet1!$C$2:$C$5</c:f>
              <c:numCache>
                <c:formatCode>0.0%</c:formatCode>
                <c:ptCount val="4"/>
                <c:pt idx="0">
                  <c:v>0.71453444025248514</c:v>
                </c:pt>
                <c:pt idx="1">
                  <c:v>0.69953472636505842</c:v>
                </c:pt>
                <c:pt idx="2">
                  <c:v>0.72181480582366264</c:v>
                </c:pt>
                <c:pt idx="3">
                  <c:v>0.74229887690240304</c:v>
                </c:pt>
              </c:numCache>
            </c:numRef>
          </c:val>
        </c:ser>
        <c:dLbls>
          <c:showLegendKey val="0"/>
          <c:showVal val="0"/>
          <c:showCatName val="0"/>
          <c:showSerName val="0"/>
          <c:showPercent val="0"/>
          <c:showBubbleSize val="0"/>
        </c:dLbls>
        <c:gapWidth val="150"/>
        <c:axId val="108201472"/>
        <c:axId val="108203008"/>
      </c:barChart>
      <c:catAx>
        <c:axId val="108201472"/>
        <c:scaling>
          <c:orientation val="minMax"/>
        </c:scaling>
        <c:delete val="0"/>
        <c:axPos val="b"/>
        <c:majorTickMark val="none"/>
        <c:minorTickMark val="none"/>
        <c:tickLblPos val="nextTo"/>
        <c:crossAx val="108203008"/>
        <c:crosses val="autoZero"/>
        <c:auto val="1"/>
        <c:lblAlgn val="ctr"/>
        <c:lblOffset val="100"/>
        <c:noMultiLvlLbl val="0"/>
      </c:catAx>
      <c:valAx>
        <c:axId val="108203008"/>
        <c:scaling>
          <c:orientation val="minMax"/>
          <c:max val="1"/>
        </c:scaling>
        <c:delete val="0"/>
        <c:axPos val="l"/>
        <c:majorGridlines/>
        <c:numFmt formatCode="0%" sourceLinked="0"/>
        <c:majorTickMark val="none"/>
        <c:minorTickMark val="none"/>
        <c:tickLblPos val="nextTo"/>
        <c:crossAx val="10820147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a:t>
            </a:r>
            <a:r>
              <a:rPr lang="en-US" baseline="0" dirty="0" smtClean="0"/>
              <a:t> Responding Quite a Bit or Very Much</a:t>
            </a:r>
            <a:endParaRPr lang="en-US" dirty="0"/>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Sheet1!$B$2:$B$5</c:f>
              <c:numCache>
                <c:formatCode>0.0%</c:formatCode>
                <c:ptCount val="4"/>
                <c:pt idx="0">
                  <c:v>0.72817909409515202</c:v>
                </c:pt>
                <c:pt idx="1">
                  <c:v>0.75300662793735884</c:v>
                </c:pt>
                <c:pt idx="2">
                  <c:v>0.75380727068080255</c:v>
                </c:pt>
                <c:pt idx="3">
                  <c:v>0.75649891050866214</c:v>
                </c:pt>
              </c:numCache>
            </c:numRef>
          </c:val>
        </c:ser>
        <c:ser>
          <c:idx val="1"/>
          <c:order val="1"/>
          <c:tx>
            <c:strRef>
              <c:f>Sheet1!$C$1</c:f>
              <c:strCache>
                <c:ptCount val="1"/>
                <c:pt idx="0">
                  <c:v>Senior</c:v>
                </c:pt>
              </c:strCache>
            </c:strRef>
          </c:tx>
          <c:invertIfNegative val="0"/>
          <c:dLbls>
            <c:dLbl>
              <c:idx val="0"/>
              <c:layout>
                <c:manualLayout>
                  <c:x val="2.9411764705882353E-2"/>
                  <c:y val="-6.1728395061728114E-3"/>
                </c:manualLayout>
              </c:layout>
              <c:showLegendKey val="0"/>
              <c:showVal val="1"/>
              <c:showCatName val="0"/>
              <c:showSerName val="0"/>
              <c:showPercent val="0"/>
              <c:showBubbleSize val="0"/>
            </c:dLbl>
            <c:dLbl>
              <c:idx val="1"/>
              <c:layout>
                <c:manualLayout>
                  <c:x val="3.1045751633986929E-2"/>
                  <c:y val="3.0864197530864482E-3"/>
                </c:manualLayout>
              </c:layout>
              <c:showLegendKey val="0"/>
              <c:showVal val="1"/>
              <c:showCatName val="0"/>
              <c:showSerName val="0"/>
              <c:showPercent val="0"/>
              <c:showBubbleSize val="0"/>
            </c:dLbl>
            <c:dLbl>
              <c:idx val="2"/>
              <c:layout>
                <c:manualLayout>
                  <c:x val="1.4705882352941117E-2"/>
                  <c:y val="6.1728395061728114E-3"/>
                </c:manualLayout>
              </c:layout>
              <c:showLegendKey val="0"/>
              <c:showVal val="1"/>
              <c:showCatName val="0"/>
              <c:showSerName val="0"/>
              <c:showPercent val="0"/>
              <c:showBubbleSize val="0"/>
            </c:dLbl>
            <c:dLbl>
              <c:idx val="3"/>
              <c:layout>
                <c:manualLayout>
                  <c:x val="1.7973856209150325E-2"/>
                  <c:y val="-6.1728395061728392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Sheet1!$C$2:$C$5</c:f>
              <c:numCache>
                <c:formatCode>0.0%</c:formatCode>
                <c:ptCount val="4"/>
                <c:pt idx="0">
                  <c:v>0.7597159927479511</c:v>
                </c:pt>
                <c:pt idx="1">
                  <c:v>0.77767481928393867</c:v>
                </c:pt>
                <c:pt idx="2">
                  <c:v>0.80782958019305218</c:v>
                </c:pt>
                <c:pt idx="3">
                  <c:v>0.81591215145508389</c:v>
                </c:pt>
              </c:numCache>
            </c:numRef>
          </c:val>
        </c:ser>
        <c:dLbls>
          <c:showLegendKey val="0"/>
          <c:showVal val="0"/>
          <c:showCatName val="0"/>
          <c:showSerName val="0"/>
          <c:showPercent val="0"/>
          <c:showBubbleSize val="0"/>
        </c:dLbls>
        <c:gapWidth val="150"/>
        <c:axId val="108267392"/>
        <c:axId val="108268928"/>
      </c:barChart>
      <c:catAx>
        <c:axId val="108267392"/>
        <c:scaling>
          <c:orientation val="minMax"/>
        </c:scaling>
        <c:delete val="0"/>
        <c:axPos val="b"/>
        <c:majorTickMark val="none"/>
        <c:minorTickMark val="none"/>
        <c:tickLblPos val="nextTo"/>
        <c:crossAx val="108268928"/>
        <c:crosses val="autoZero"/>
        <c:auto val="1"/>
        <c:lblAlgn val="ctr"/>
        <c:lblOffset val="100"/>
        <c:noMultiLvlLbl val="0"/>
      </c:catAx>
      <c:valAx>
        <c:axId val="108268928"/>
        <c:scaling>
          <c:orientation val="minMax"/>
          <c:max val="1"/>
        </c:scaling>
        <c:delete val="0"/>
        <c:axPos val="l"/>
        <c:majorGridlines/>
        <c:numFmt formatCode="0%" sourceLinked="0"/>
        <c:majorTickMark val="none"/>
        <c:minorTickMark val="none"/>
        <c:tickLblPos val="nextTo"/>
        <c:crossAx val="10826739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a:t>
            </a:r>
            <a:r>
              <a:rPr lang="en-US" baseline="0" dirty="0" smtClean="0"/>
              <a:t> Responding Often or Very Often</a:t>
            </a:r>
            <a:endParaRPr lang="en-US" dirty="0"/>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Sheet1!$B$2:$B$5</c:f>
              <c:numCache>
                <c:formatCode>0.0%</c:formatCode>
                <c:ptCount val="4"/>
                <c:pt idx="0">
                  <c:v>0.61316908174574203</c:v>
                </c:pt>
                <c:pt idx="1">
                  <c:v>0.59315951041712167</c:v>
                </c:pt>
                <c:pt idx="2">
                  <c:v>0.55240271230217131</c:v>
                </c:pt>
                <c:pt idx="3">
                  <c:v>0.59815184292512202</c:v>
                </c:pt>
              </c:numCache>
            </c:numRef>
          </c:val>
        </c:ser>
        <c:ser>
          <c:idx val="1"/>
          <c:order val="1"/>
          <c:tx>
            <c:strRef>
              <c:f>Sheet1!$C$1</c:f>
              <c:strCache>
                <c:ptCount val="1"/>
                <c:pt idx="0">
                  <c:v>Senior</c:v>
                </c:pt>
              </c:strCache>
            </c:strRef>
          </c:tx>
          <c:invertIfNegative val="0"/>
          <c:dLbls>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Sheet1!$C$2:$C$5</c:f>
              <c:numCache>
                <c:formatCode>0.0%</c:formatCode>
                <c:ptCount val="4"/>
                <c:pt idx="0">
                  <c:v>0.7181628416931698</c:v>
                </c:pt>
                <c:pt idx="1">
                  <c:v>0.70419046888208503</c:v>
                </c:pt>
                <c:pt idx="2">
                  <c:v>0.69413109839891507</c:v>
                </c:pt>
                <c:pt idx="3">
                  <c:v>0.71704002337262607</c:v>
                </c:pt>
              </c:numCache>
            </c:numRef>
          </c:val>
        </c:ser>
        <c:dLbls>
          <c:showLegendKey val="0"/>
          <c:showVal val="0"/>
          <c:showCatName val="0"/>
          <c:showSerName val="0"/>
          <c:showPercent val="0"/>
          <c:showBubbleSize val="0"/>
        </c:dLbls>
        <c:gapWidth val="150"/>
        <c:axId val="32689152"/>
        <c:axId val="32699136"/>
      </c:barChart>
      <c:catAx>
        <c:axId val="32689152"/>
        <c:scaling>
          <c:orientation val="minMax"/>
        </c:scaling>
        <c:delete val="0"/>
        <c:axPos val="b"/>
        <c:majorTickMark val="none"/>
        <c:minorTickMark val="none"/>
        <c:tickLblPos val="nextTo"/>
        <c:crossAx val="32699136"/>
        <c:crosses val="autoZero"/>
        <c:auto val="1"/>
        <c:lblAlgn val="ctr"/>
        <c:lblOffset val="100"/>
        <c:noMultiLvlLbl val="0"/>
      </c:catAx>
      <c:valAx>
        <c:axId val="32699136"/>
        <c:scaling>
          <c:orientation val="minMax"/>
          <c:max val="1"/>
        </c:scaling>
        <c:delete val="0"/>
        <c:axPos val="l"/>
        <c:majorGridlines/>
        <c:numFmt formatCode="0%" sourceLinked="0"/>
        <c:majorTickMark val="none"/>
        <c:minorTickMark val="none"/>
        <c:tickLblPos val="nextTo"/>
        <c:crossAx val="3268915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Mean Value of Student Responses</a:t>
            </a:r>
            <a:endParaRPr lang="en-US" dirty="0"/>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Sheet1!$B$2:$B$5</c:f>
              <c:numCache>
                <c:formatCode>0.00</c:formatCode>
                <c:ptCount val="4"/>
                <c:pt idx="0">
                  <c:v>3.1616175033873022</c:v>
                </c:pt>
                <c:pt idx="1">
                  <c:v>3.0941764469666491</c:v>
                </c:pt>
                <c:pt idx="2">
                  <c:v>3.1778031488658307</c:v>
                </c:pt>
                <c:pt idx="3">
                  <c:v>3.1779721750907122</c:v>
                </c:pt>
              </c:numCache>
            </c:numRef>
          </c:val>
        </c:ser>
        <c:ser>
          <c:idx val="1"/>
          <c:order val="1"/>
          <c:tx>
            <c:strRef>
              <c:f>Sheet1!$C$1</c:f>
              <c:strCache>
                <c:ptCount val="1"/>
                <c:pt idx="0">
                  <c:v>Senior</c:v>
                </c:pt>
              </c:strCache>
            </c:strRef>
          </c:tx>
          <c:invertIfNegative val="0"/>
          <c:dLbls>
            <c:dLbl>
              <c:idx val="0"/>
              <c:layout>
                <c:manualLayout>
                  <c:x val="2.1241830065359478E-2"/>
                  <c:y val="7.246376811594203E-3"/>
                </c:manualLayout>
              </c:layout>
              <c:showLegendKey val="0"/>
              <c:showVal val="1"/>
              <c:showCatName val="0"/>
              <c:showSerName val="0"/>
              <c:showPercent val="0"/>
              <c:showBubbleSize val="0"/>
            </c:dLbl>
            <c:dLbl>
              <c:idx val="1"/>
              <c:layout>
                <c:manualLayout>
                  <c:x val="1.7973856209150325E-2"/>
                  <c:y val="0"/>
                </c:manualLayout>
              </c:layout>
              <c:showLegendKey val="0"/>
              <c:showVal val="1"/>
              <c:showCatName val="0"/>
              <c:showSerName val="0"/>
              <c:showPercent val="0"/>
              <c:showBubbleSize val="0"/>
            </c:dLbl>
            <c:dLbl>
              <c:idx val="3"/>
              <c:layout>
                <c:manualLayout>
                  <c:x val="2.6143790849673203E-2"/>
                  <c:y val="0"/>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Sheet1!$C$2:$C$5</c:f>
              <c:numCache>
                <c:formatCode>0.00</c:formatCode>
                <c:ptCount val="4"/>
                <c:pt idx="0">
                  <c:v>3.3017955327330921</c:v>
                </c:pt>
                <c:pt idx="1">
                  <c:v>3.1050756422663137</c:v>
                </c:pt>
                <c:pt idx="2">
                  <c:v>3.1081548011250737</c:v>
                </c:pt>
                <c:pt idx="3">
                  <c:v>3.122773526529866</c:v>
                </c:pt>
              </c:numCache>
            </c:numRef>
          </c:val>
        </c:ser>
        <c:dLbls>
          <c:showLegendKey val="0"/>
          <c:showVal val="0"/>
          <c:showCatName val="0"/>
          <c:showSerName val="0"/>
          <c:showPercent val="0"/>
          <c:showBubbleSize val="0"/>
        </c:dLbls>
        <c:gapWidth val="150"/>
        <c:axId val="108408832"/>
        <c:axId val="108410368"/>
      </c:barChart>
      <c:catAx>
        <c:axId val="108408832"/>
        <c:scaling>
          <c:orientation val="minMax"/>
        </c:scaling>
        <c:delete val="0"/>
        <c:axPos val="b"/>
        <c:majorTickMark val="none"/>
        <c:minorTickMark val="none"/>
        <c:tickLblPos val="nextTo"/>
        <c:crossAx val="108410368"/>
        <c:crosses val="autoZero"/>
        <c:auto val="1"/>
        <c:lblAlgn val="ctr"/>
        <c:lblOffset val="100"/>
        <c:noMultiLvlLbl val="0"/>
      </c:catAx>
      <c:valAx>
        <c:axId val="108410368"/>
        <c:scaling>
          <c:orientation val="minMax"/>
          <c:max val="5"/>
          <c:min val="1"/>
        </c:scaling>
        <c:delete val="0"/>
        <c:axPos val="l"/>
        <c:majorGridlines/>
        <c:numFmt formatCode="0.00" sourceLinked="1"/>
        <c:majorTickMark val="none"/>
        <c:minorTickMark val="none"/>
        <c:tickLblPos val="nextTo"/>
        <c:crossAx val="10840883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dirty="0" smtClean="0">
                <a:effectLst/>
              </a:rPr>
              <a:t>Mean Value of Student Responses</a:t>
            </a:r>
            <a:endParaRPr lang="en-US" dirty="0">
              <a:effectLst/>
            </a:endParaRPr>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dLbl>
              <c:idx val="0"/>
              <c:layout>
                <c:manualLayout>
                  <c:x val="-2.4509803921568627E-2"/>
                  <c:y val="7.2463768115942689E-3"/>
                </c:manualLayout>
              </c:layout>
              <c:showLegendKey val="0"/>
              <c:showVal val="1"/>
              <c:showCatName val="0"/>
              <c:showSerName val="0"/>
              <c:showPercent val="0"/>
              <c:showBubbleSize val="0"/>
            </c:dLbl>
            <c:dLbl>
              <c:idx val="1"/>
              <c:layout>
                <c:manualLayout>
                  <c:x val="-1.6339869281045753E-2"/>
                  <c:y val="-3.6231884057971015E-3"/>
                </c:manualLayout>
              </c:layout>
              <c:showLegendKey val="0"/>
              <c:showVal val="1"/>
              <c:showCatName val="0"/>
              <c:showSerName val="0"/>
              <c:showPercent val="0"/>
              <c:showBubbleSize val="0"/>
            </c:dLbl>
            <c:dLbl>
              <c:idx val="2"/>
              <c:layout>
                <c:manualLayout>
                  <c:x val="-1.7973856209150325E-2"/>
                  <c:y val="7.246376811594203E-3"/>
                </c:manualLayout>
              </c:layout>
              <c:showLegendKey val="0"/>
              <c:showVal val="1"/>
              <c:showCatName val="0"/>
              <c:showSerName val="0"/>
              <c:showPercent val="0"/>
              <c:showBubbleSize val="0"/>
            </c:dLbl>
            <c:dLbl>
              <c:idx val="3"/>
              <c:layout>
                <c:manualLayout>
                  <c:x val="-1.9607843137254902E-2"/>
                  <c:y val="-7.246376811594203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Sheet1!$B$2:$B$5</c:f>
              <c:numCache>
                <c:formatCode>.00</c:formatCode>
                <c:ptCount val="4"/>
                <c:pt idx="0">
                  <c:v>2.1403883905343219</c:v>
                </c:pt>
                <c:pt idx="1">
                  <c:v>2.0552197030962467</c:v>
                </c:pt>
                <c:pt idx="2">
                  <c:v>2.0091894996804331</c:v>
                </c:pt>
                <c:pt idx="3">
                  <c:v>2.0321052730633982</c:v>
                </c:pt>
              </c:numCache>
            </c:numRef>
          </c:val>
        </c:ser>
        <c:ser>
          <c:idx val="1"/>
          <c:order val="1"/>
          <c:tx>
            <c:strRef>
              <c:f>Sheet1!$C$1</c:f>
              <c:strCache>
                <c:ptCount val="1"/>
                <c:pt idx="0">
                  <c:v>Senior</c:v>
                </c:pt>
              </c:strCache>
            </c:strRef>
          </c:tx>
          <c:invertIfNegative val="0"/>
          <c:dLbls>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Sheet1!$C$2:$C$5</c:f>
              <c:numCache>
                <c:formatCode>.00</c:formatCode>
                <c:ptCount val="4"/>
                <c:pt idx="0">
                  <c:v>2.1998772735093604</c:v>
                </c:pt>
                <c:pt idx="1">
                  <c:v>2.216431500170712</c:v>
                </c:pt>
                <c:pt idx="2">
                  <c:v>2.1794960026578933</c:v>
                </c:pt>
                <c:pt idx="3">
                  <c:v>2.1712078126635022</c:v>
                </c:pt>
              </c:numCache>
            </c:numRef>
          </c:val>
        </c:ser>
        <c:dLbls>
          <c:showLegendKey val="0"/>
          <c:showVal val="0"/>
          <c:showCatName val="0"/>
          <c:showSerName val="0"/>
          <c:showPercent val="0"/>
          <c:showBubbleSize val="0"/>
        </c:dLbls>
        <c:gapWidth val="150"/>
        <c:axId val="109843200"/>
        <c:axId val="109844736"/>
      </c:barChart>
      <c:catAx>
        <c:axId val="109843200"/>
        <c:scaling>
          <c:orientation val="minMax"/>
        </c:scaling>
        <c:delete val="0"/>
        <c:axPos val="b"/>
        <c:majorTickMark val="none"/>
        <c:minorTickMark val="none"/>
        <c:tickLblPos val="nextTo"/>
        <c:crossAx val="109844736"/>
        <c:crosses val="autoZero"/>
        <c:auto val="1"/>
        <c:lblAlgn val="ctr"/>
        <c:lblOffset val="100"/>
        <c:noMultiLvlLbl val="0"/>
      </c:catAx>
      <c:valAx>
        <c:axId val="109844736"/>
        <c:scaling>
          <c:orientation val="minMax"/>
          <c:max val="5"/>
          <c:min val="1"/>
        </c:scaling>
        <c:delete val="0"/>
        <c:axPos val="l"/>
        <c:majorGridlines/>
        <c:numFmt formatCode=".00" sourceLinked="1"/>
        <c:majorTickMark val="none"/>
        <c:minorTickMark val="none"/>
        <c:tickLblPos val="nextTo"/>
        <c:crossAx val="10984320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dirty="0" smtClean="0">
                <a:effectLst/>
              </a:rPr>
              <a:t>Mean Value of Student Responses</a:t>
            </a:r>
            <a:endParaRPr lang="en-US" dirty="0">
              <a:effectLst/>
            </a:endParaRPr>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Sheet1!$B$2:$B$5</c:f>
              <c:numCache>
                <c:formatCode>.00</c:formatCode>
                <c:ptCount val="4"/>
                <c:pt idx="0">
                  <c:v>1.3656008313361938</c:v>
                </c:pt>
                <c:pt idx="1">
                  <c:v>1.2699213365930324</c:v>
                </c:pt>
                <c:pt idx="2">
                  <c:v>1.2578570696532612</c:v>
                </c:pt>
                <c:pt idx="3">
                  <c:v>1.2711406379983388</c:v>
                </c:pt>
              </c:numCache>
            </c:numRef>
          </c:val>
        </c:ser>
        <c:ser>
          <c:idx val="1"/>
          <c:order val="1"/>
          <c:tx>
            <c:strRef>
              <c:f>Sheet1!$C$1</c:f>
              <c:strCache>
                <c:ptCount val="1"/>
                <c:pt idx="0">
                  <c:v>Senior</c:v>
                </c:pt>
              </c:strCache>
            </c:strRef>
          </c:tx>
          <c:invertIfNegative val="0"/>
          <c:dLbls>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Sheet1!$C$2:$C$5</c:f>
              <c:numCache>
                <c:formatCode>.00</c:formatCode>
                <c:ptCount val="4"/>
                <c:pt idx="0">
                  <c:v>1.5791886264654651</c:v>
                </c:pt>
                <c:pt idx="1">
                  <c:v>1.5583249808467268</c:v>
                </c:pt>
                <c:pt idx="2">
                  <c:v>1.6027029003558699</c:v>
                </c:pt>
                <c:pt idx="3">
                  <c:v>1.6226562153705544</c:v>
                </c:pt>
              </c:numCache>
            </c:numRef>
          </c:val>
        </c:ser>
        <c:dLbls>
          <c:showLegendKey val="0"/>
          <c:showVal val="0"/>
          <c:showCatName val="0"/>
          <c:showSerName val="0"/>
          <c:showPercent val="0"/>
          <c:showBubbleSize val="0"/>
        </c:dLbls>
        <c:gapWidth val="150"/>
        <c:axId val="109901312"/>
        <c:axId val="109902848"/>
      </c:barChart>
      <c:catAx>
        <c:axId val="109901312"/>
        <c:scaling>
          <c:orientation val="minMax"/>
        </c:scaling>
        <c:delete val="0"/>
        <c:axPos val="b"/>
        <c:majorTickMark val="none"/>
        <c:minorTickMark val="none"/>
        <c:tickLblPos val="nextTo"/>
        <c:crossAx val="109902848"/>
        <c:crosses val="autoZero"/>
        <c:auto val="1"/>
        <c:lblAlgn val="ctr"/>
        <c:lblOffset val="100"/>
        <c:noMultiLvlLbl val="0"/>
      </c:catAx>
      <c:valAx>
        <c:axId val="109902848"/>
        <c:scaling>
          <c:orientation val="minMax"/>
          <c:max val="5"/>
          <c:min val="1"/>
        </c:scaling>
        <c:delete val="0"/>
        <c:axPos val="l"/>
        <c:majorGridlines/>
        <c:numFmt formatCode=".00" sourceLinked="1"/>
        <c:majorTickMark val="none"/>
        <c:minorTickMark val="none"/>
        <c:tickLblPos val="nextTo"/>
        <c:crossAx val="10990131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dirty="0" smtClean="0">
                <a:effectLst/>
              </a:rPr>
              <a:t>Mean Value of Student Responses</a:t>
            </a:r>
            <a:endParaRPr lang="en-US" dirty="0">
              <a:effectLst/>
            </a:endParaRPr>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Sheet1!$B$2:$B$5</c:f>
              <c:numCache>
                <c:formatCode>.00</c:formatCode>
                <c:ptCount val="4"/>
                <c:pt idx="0">
                  <c:v>2.5429592064717621</c:v>
                </c:pt>
                <c:pt idx="1">
                  <c:v>2.192068419340687</c:v>
                </c:pt>
                <c:pt idx="2">
                  <c:v>2.2086767451327725</c:v>
                </c:pt>
                <c:pt idx="3">
                  <c:v>2.201103579246908</c:v>
                </c:pt>
              </c:numCache>
            </c:numRef>
          </c:val>
        </c:ser>
        <c:ser>
          <c:idx val="1"/>
          <c:order val="1"/>
          <c:tx>
            <c:strRef>
              <c:f>Sheet1!$C$1</c:f>
              <c:strCache>
                <c:ptCount val="1"/>
                <c:pt idx="0">
                  <c:v>Senior</c:v>
                </c:pt>
              </c:strCache>
            </c:strRef>
          </c:tx>
          <c:invertIfNegative val="0"/>
          <c:dLbls>
            <c:dLbl>
              <c:idx val="0"/>
              <c:layout>
                <c:manualLayout>
                  <c:x val="1.1437908496732025E-2"/>
                  <c:y val="3.6231884057971015E-3"/>
                </c:manualLayout>
              </c:layout>
              <c:showLegendKey val="0"/>
              <c:showVal val="1"/>
              <c:showCatName val="0"/>
              <c:showSerName val="0"/>
              <c:showPercent val="0"/>
              <c:showBubbleSize val="0"/>
            </c:dLbl>
            <c:dLbl>
              <c:idx val="1"/>
              <c:layout>
                <c:manualLayout>
                  <c:x val="1.9607843137254902E-2"/>
                  <c:y val="-7.246376811594203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Sheet1!$C$2:$C$5</c:f>
              <c:numCache>
                <c:formatCode>.00</c:formatCode>
                <c:ptCount val="4"/>
                <c:pt idx="0">
                  <c:v>2.6844681518691362</c:v>
                </c:pt>
                <c:pt idx="1">
                  <c:v>2.4424688796842471</c:v>
                </c:pt>
                <c:pt idx="2">
                  <c:v>2.4864264592720771</c:v>
                </c:pt>
                <c:pt idx="3">
                  <c:v>2.5348919666619913</c:v>
                </c:pt>
              </c:numCache>
            </c:numRef>
          </c:val>
        </c:ser>
        <c:dLbls>
          <c:showLegendKey val="0"/>
          <c:showVal val="0"/>
          <c:showCatName val="0"/>
          <c:showSerName val="0"/>
          <c:showPercent val="0"/>
          <c:showBubbleSize val="0"/>
        </c:dLbls>
        <c:gapWidth val="150"/>
        <c:axId val="108599168"/>
        <c:axId val="108600704"/>
      </c:barChart>
      <c:catAx>
        <c:axId val="108599168"/>
        <c:scaling>
          <c:orientation val="minMax"/>
        </c:scaling>
        <c:delete val="0"/>
        <c:axPos val="b"/>
        <c:majorTickMark val="none"/>
        <c:minorTickMark val="none"/>
        <c:tickLblPos val="nextTo"/>
        <c:crossAx val="108600704"/>
        <c:crosses val="autoZero"/>
        <c:auto val="1"/>
        <c:lblAlgn val="ctr"/>
        <c:lblOffset val="100"/>
        <c:noMultiLvlLbl val="0"/>
      </c:catAx>
      <c:valAx>
        <c:axId val="108600704"/>
        <c:scaling>
          <c:orientation val="minMax"/>
          <c:max val="5"/>
          <c:min val="1"/>
        </c:scaling>
        <c:delete val="0"/>
        <c:axPos val="l"/>
        <c:majorGridlines/>
        <c:numFmt formatCode=".00" sourceLinked="1"/>
        <c:majorTickMark val="none"/>
        <c:minorTickMark val="none"/>
        <c:tickLblPos val="nextTo"/>
        <c:crossAx val="10859916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dirty="0" smtClean="0">
                <a:effectLst/>
              </a:rPr>
              <a:t>Mean Value of Student Responses</a:t>
            </a:r>
            <a:endParaRPr lang="en-US" dirty="0">
              <a:effectLst/>
            </a:endParaRPr>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Sheet1!$B$2:$B$5</c:f>
              <c:numCache>
                <c:formatCode>.00</c:formatCode>
                <c:ptCount val="4"/>
                <c:pt idx="0">
                  <c:v>2.997599937102847</c:v>
                </c:pt>
                <c:pt idx="1">
                  <c:v>2.9765473252817034</c:v>
                </c:pt>
                <c:pt idx="2">
                  <c:v>2.9729836783311061</c:v>
                </c:pt>
                <c:pt idx="3">
                  <c:v>2.968931212129875</c:v>
                </c:pt>
              </c:numCache>
            </c:numRef>
          </c:val>
        </c:ser>
        <c:ser>
          <c:idx val="1"/>
          <c:order val="1"/>
          <c:tx>
            <c:strRef>
              <c:f>Sheet1!$C$1</c:f>
              <c:strCache>
                <c:ptCount val="1"/>
                <c:pt idx="0">
                  <c:v>Senior</c:v>
                </c:pt>
              </c:strCache>
            </c:strRef>
          </c:tx>
          <c:invertIfNegative val="0"/>
          <c:dLbls>
            <c:dLbl>
              <c:idx val="1"/>
              <c:layout>
                <c:manualLayout>
                  <c:x val="1.9607843137254902E-2"/>
                  <c:y val="-3.6231884057971015E-3"/>
                </c:manualLayout>
              </c:layout>
              <c:showLegendKey val="0"/>
              <c:showVal val="1"/>
              <c:showCatName val="0"/>
              <c:showSerName val="0"/>
              <c:showPercent val="0"/>
              <c:showBubbleSize val="0"/>
            </c:dLbl>
            <c:dLbl>
              <c:idx val="2"/>
              <c:layout>
                <c:manualLayout>
                  <c:x val="1.7973856209150325E-2"/>
                  <c:y val="7.246376811594203E-3"/>
                </c:manualLayout>
              </c:layout>
              <c:showLegendKey val="0"/>
              <c:showVal val="1"/>
              <c:showCatName val="0"/>
              <c:showSerName val="0"/>
              <c:showPercent val="0"/>
              <c:showBubbleSize val="0"/>
            </c:dLbl>
            <c:dLbl>
              <c:idx val="3"/>
              <c:layout>
                <c:manualLayout>
                  <c:x val="1.6339869281045753E-2"/>
                  <c:y val="7.246376811594203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Sheet1!$C$2:$C$5</c:f>
              <c:numCache>
                <c:formatCode>.00</c:formatCode>
                <c:ptCount val="4"/>
                <c:pt idx="0">
                  <c:v>2.8544556086310324</c:v>
                </c:pt>
                <c:pt idx="1">
                  <c:v>2.8914832607080005</c:v>
                </c:pt>
                <c:pt idx="2">
                  <c:v>2.9817759858826167</c:v>
                </c:pt>
                <c:pt idx="3">
                  <c:v>2.9874857946000488</c:v>
                </c:pt>
              </c:numCache>
            </c:numRef>
          </c:val>
        </c:ser>
        <c:dLbls>
          <c:showLegendKey val="0"/>
          <c:showVal val="0"/>
          <c:showCatName val="0"/>
          <c:showSerName val="0"/>
          <c:showPercent val="0"/>
          <c:showBubbleSize val="0"/>
        </c:dLbls>
        <c:gapWidth val="150"/>
        <c:axId val="108640512"/>
        <c:axId val="108654592"/>
      </c:barChart>
      <c:catAx>
        <c:axId val="108640512"/>
        <c:scaling>
          <c:orientation val="minMax"/>
        </c:scaling>
        <c:delete val="0"/>
        <c:axPos val="b"/>
        <c:majorTickMark val="none"/>
        <c:minorTickMark val="none"/>
        <c:tickLblPos val="nextTo"/>
        <c:crossAx val="108654592"/>
        <c:crosses val="autoZero"/>
        <c:auto val="1"/>
        <c:lblAlgn val="ctr"/>
        <c:lblOffset val="100"/>
        <c:noMultiLvlLbl val="0"/>
      </c:catAx>
      <c:valAx>
        <c:axId val="108654592"/>
        <c:scaling>
          <c:orientation val="minMax"/>
          <c:max val="5"/>
          <c:min val="1"/>
        </c:scaling>
        <c:delete val="0"/>
        <c:axPos val="l"/>
        <c:majorGridlines/>
        <c:numFmt formatCode=".00" sourceLinked="1"/>
        <c:majorTickMark val="none"/>
        <c:minorTickMark val="none"/>
        <c:tickLblPos val="nextTo"/>
        <c:crossAx val="10864051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dirty="0" smtClean="0">
                <a:effectLst/>
              </a:rPr>
              <a:t>Mean Value of Student Responses</a:t>
            </a:r>
            <a:endParaRPr lang="en-US" dirty="0">
              <a:effectLst/>
            </a:endParaRPr>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dLbl>
              <c:idx val="0"/>
              <c:layout>
                <c:manualLayout>
                  <c:x val="-1.6339869281045753E-2"/>
                  <c:y val="-1.0869565217391304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Sheet1!$B$2:$B$5</c:f>
              <c:numCache>
                <c:formatCode>.00</c:formatCode>
                <c:ptCount val="4"/>
                <c:pt idx="0">
                  <c:v>2.8256475789991922</c:v>
                </c:pt>
                <c:pt idx="1">
                  <c:v>2.7420005293326222</c:v>
                </c:pt>
                <c:pt idx="2">
                  <c:v>2.7807667298338909</c:v>
                </c:pt>
                <c:pt idx="3">
                  <c:v>2.7695681572036284</c:v>
                </c:pt>
              </c:numCache>
            </c:numRef>
          </c:val>
        </c:ser>
        <c:ser>
          <c:idx val="1"/>
          <c:order val="1"/>
          <c:tx>
            <c:strRef>
              <c:f>Sheet1!$C$1</c:f>
              <c:strCache>
                <c:ptCount val="1"/>
                <c:pt idx="0">
                  <c:v>Senior</c:v>
                </c:pt>
              </c:strCache>
            </c:strRef>
          </c:tx>
          <c:invertIfNegative val="0"/>
          <c:dLbls>
            <c:dLbl>
              <c:idx val="1"/>
              <c:layout>
                <c:manualLayout>
                  <c:x val="1.9607843137254902E-2"/>
                  <c:y val="-1.0869565217391304E-2"/>
                </c:manualLayout>
              </c:layout>
              <c:showLegendKey val="0"/>
              <c:showVal val="1"/>
              <c:showCatName val="0"/>
              <c:showSerName val="0"/>
              <c:showPercent val="0"/>
              <c:showBubbleSize val="0"/>
            </c:dLbl>
            <c:dLbl>
              <c:idx val="2"/>
              <c:layout>
                <c:manualLayout>
                  <c:x val="1.7973856209150325E-2"/>
                  <c:y val="-7.246376811594203E-3"/>
                </c:manualLayout>
              </c:layout>
              <c:showLegendKey val="0"/>
              <c:showVal val="1"/>
              <c:showCatName val="0"/>
              <c:showSerName val="0"/>
              <c:showPercent val="0"/>
              <c:showBubbleSize val="0"/>
            </c:dLbl>
            <c:dLbl>
              <c:idx val="3"/>
              <c:layout>
                <c:manualLayout>
                  <c:x val="1.6339869281045753E-2"/>
                  <c:y val="7.246376811594203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Sheet1!$C$2:$C$5</c:f>
              <c:numCache>
                <c:formatCode>.00</c:formatCode>
                <c:ptCount val="4"/>
                <c:pt idx="0">
                  <c:v>2.827622959063953</c:v>
                </c:pt>
                <c:pt idx="1">
                  <c:v>2.7121428606520324</c:v>
                </c:pt>
                <c:pt idx="2">
                  <c:v>2.7211786271405951</c:v>
                </c:pt>
                <c:pt idx="3">
                  <c:v>2.7112974456257066</c:v>
                </c:pt>
              </c:numCache>
            </c:numRef>
          </c:val>
        </c:ser>
        <c:dLbls>
          <c:showLegendKey val="0"/>
          <c:showVal val="0"/>
          <c:showCatName val="0"/>
          <c:showSerName val="0"/>
          <c:showPercent val="0"/>
          <c:showBubbleSize val="0"/>
        </c:dLbls>
        <c:gapWidth val="150"/>
        <c:axId val="110182784"/>
        <c:axId val="110184320"/>
      </c:barChart>
      <c:catAx>
        <c:axId val="110182784"/>
        <c:scaling>
          <c:orientation val="minMax"/>
        </c:scaling>
        <c:delete val="0"/>
        <c:axPos val="b"/>
        <c:majorTickMark val="none"/>
        <c:minorTickMark val="none"/>
        <c:tickLblPos val="nextTo"/>
        <c:crossAx val="110184320"/>
        <c:crosses val="autoZero"/>
        <c:auto val="1"/>
        <c:lblAlgn val="ctr"/>
        <c:lblOffset val="100"/>
        <c:noMultiLvlLbl val="0"/>
      </c:catAx>
      <c:valAx>
        <c:axId val="110184320"/>
        <c:scaling>
          <c:orientation val="minMax"/>
          <c:max val="5"/>
          <c:min val="1"/>
        </c:scaling>
        <c:delete val="0"/>
        <c:axPos val="l"/>
        <c:majorGridlines/>
        <c:numFmt formatCode=".00" sourceLinked="1"/>
        <c:majorTickMark val="none"/>
        <c:minorTickMark val="none"/>
        <c:tickLblPos val="nextTo"/>
        <c:crossAx val="11018278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dirty="0" smtClean="0">
                <a:effectLst/>
              </a:rPr>
              <a:t>Mean Value of Student Responses</a:t>
            </a:r>
            <a:endParaRPr lang="en-US" dirty="0">
              <a:effectLst/>
            </a:endParaRPr>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dLbl>
              <c:idx val="1"/>
              <c:layout>
                <c:manualLayout>
                  <c:x val="-2.6143790849673203E-2"/>
                  <c:y val="3.6231884057971015E-3"/>
                </c:manualLayout>
              </c:layout>
              <c:showLegendKey val="0"/>
              <c:showVal val="1"/>
              <c:showCatName val="0"/>
              <c:showSerName val="0"/>
              <c:showPercent val="0"/>
              <c:showBubbleSize val="0"/>
            </c:dLbl>
            <c:dLbl>
              <c:idx val="2"/>
              <c:layout>
                <c:manualLayout>
                  <c:x val="-2.7777777777777776E-2"/>
                  <c:y val="0"/>
                </c:manualLayout>
              </c:layout>
              <c:showLegendKey val="0"/>
              <c:showVal val="1"/>
              <c:showCatName val="0"/>
              <c:showSerName val="0"/>
              <c:showPercent val="0"/>
              <c:showBubbleSize val="0"/>
            </c:dLbl>
            <c:dLbl>
              <c:idx val="3"/>
              <c:layout>
                <c:manualLayout>
                  <c:x val="-2.1241830065359478E-2"/>
                  <c:y val="-7.246376811594203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Sheet1!$B$2:$B$5</c:f>
              <c:numCache>
                <c:formatCode>.00</c:formatCode>
                <c:ptCount val="4"/>
                <c:pt idx="0">
                  <c:v>5.1995223499062639</c:v>
                </c:pt>
                <c:pt idx="1">
                  <c:v>5.4175623466118203</c:v>
                </c:pt>
                <c:pt idx="2">
                  <c:v>5.4720890180927171</c:v>
                </c:pt>
                <c:pt idx="3">
                  <c:v>5.4869067537862293</c:v>
                </c:pt>
              </c:numCache>
            </c:numRef>
          </c:val>
        </c:ser>
        <c:ser>
          <c:idx val="1"/>
          <c:order val="1"/>
          <c:tx>
            <c:strRef>
              <c:f>Sheet1!$C$1</c:f>
              <c:strCache>
                <c:ptCount val="1"/>
                <c:pt idx="0">
                  <c:v>Senior</c:v>
                </c:pt>
              </c:strCache>
            </c:strRef>
          </c:tx>
          <c:invertIfNegative val="0"/>
          <c:dLbls>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Sheet1!$C$2:$C$5</c:f>
              <c:numCache>
                <c:formatCode>.00</c:formatCode>
                <c:ptCount val="4"/>
                <c:pt idx="0">
                  <c:v>5.4242217588616244</c:v>
                </c:pt>
                <c:pt idx="1">
                  <c:v>5.4152441005578886</c:v>
                </c:pt>
                <c:pt idx="2">
                  <c:v>5.4821142440687707</c:v>
                </c:pt>
                <c:pt idx="3">
                  <c:v>5.4972232636547318</c:v>
                </c:pt>
              </c:numCache>
            </c:numRef>
          </c:val>
        </c:ser>
        <c:dLbls>
          <c:showLegendKey val="0"/>
          <c:showVal val="0"/>
          <c:showCatName val="0"/>
          <c:showSerName val="0"/>
          <c:showPercent val="0"/>
          <c:showBubbleSize val="0"/>
        </c:dLbls>
        <c:gapWidth val="150"/>
        <c:axId val="108677376"/>
        <c:axId val="108683264"/>
      </c:barChart>
      <c:catAx>
        <c:axId val="108677376"/>
        <c:scaling>
          <c:orientation val="minMax"/>
        </c:scaling>
        <c:delete val="0"/>
        <c:axPos val="b"/>
        <c:majorTickMark val="none"/>
        <c:minorTickMark val="none"/>
        <c:tickLblPos val="nextTo"/>
        <c:crossAx val="108683264"/>
        <c:crosses val="autoZero"/>
        <c:auto val="1"/>
        <c:lblAlgn val="ctr"/>
        <c:lblOffset val="100"/>
        <c:noMultiLvlLbl val="0"/>
      </c:catAx>
      <c:valAx>
        <c:axId val="108683264"/>
        <c:scaling>
          <c:orientation val="minMax"/>
          <c:max val="7"/>
          <c:min val="1"/>
        </c:scaling>
        <c:delete val="0"/>
        <c:axPos val="l"/>
        <c:majorGridlines/>
        <c:numFmt formatCode=".00" sourceLinked="1"/>
        <c:majorTickMark val="none"/>
        <c:minorTickMark val="none"/>
        <c:tickLblPos val="nextTo"/>
        <c:crossAx val="10867737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a:t>
            </a:r>
            <a:r>
              <a:rPr lang="en-US" baseline="0" dirty="0" smtClean="0"/>
              <a:t> Sometimes, Often, or Very Often</a:t>
            </a:r>
            <a:endParaRPr lang="en-US" dirty="0"/>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Sheet1!$B$2:$B$5</c:f>
              <c:numCache>
                <c:formatCode>0.0%</c:formatCode>
                <c:ptCount val="4"/>
                <c:pt idx="0">
                  <c:v>0.59563181099309703</c:v>
                </c:pt>
                <c:pt idx="1">
                  <c:v>0.69324577524584208</c:v>
                </c:pt>
                <c:pt idx="2">
                  <c:v>0.74354376316230897</c:v>
                </c:pt>
                <c:pt idx="3">
                  <c:v>0.73669992628371506</c:v>
                </c:pt>
              </c:numCache>
            </c:numRef>
          </c:val>
        </c:ser>
        <c:ser>
          <c:idx val="1"/>
          <c:order val="1"/>
          <c:tx>
            <c:strRef>
              <c:f>Sheet1!$C$1</c:f>
              <c:strCache>
                <c:ptCount val="1"/>
                <c:pt idx="0">
                  <c:v>Senior</c:v>
                </c:pt>
              </c:strCache>
            </c:strRef>
          </c:tx>
          <c:invertIfNegative val="0"/>
          <c:dLbls>
            <c:dLbl>
              <c:idx val="0"/>
              <c:layout>
                <c:manualLayout>
                  <c:x val="3.9215686274509831E-2"/>
                  <c:y val="6.1728395061728392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Sheet1!$C$2:$C$5</c:f>
              <c:numCache>
                <c:formatCode>0.0%</c:formatCode>
                <c:ptCount val="4"/>
                <c:pt idx="0">
                  <c:v>0.57944889685657208</c:v>
                </c:pt>
                <c:pt idx="1">
                  <c:v>0.62431733720525595</c:v>
                </c:pt>
                <c:pt idx="2">
                  <c:v>0.67034607555262604</c:v>
                </c:pt>
                <c:pt idx="3">
                  <c:v>0.68020038773703395</c:v>
                </c:pt>
              </c:numCache>
            </c:numRef>
          </c:val>
        </c:ser>
        <c:dLbls>
          <c:showLegendKey val="0"/>
          <c:showVal val="0"/>
          <c:showCatName val="0"/>
          <c:showSerName val="0"/>
          <c:showPercent val="0"/>
          <c:showBubbleSize val="0"/>
        </c:dLbls>
        <c:gapWidth val="150"/>
        <c:axId val="110338432"/>
        <c:axId val="110339968"/>
      </c:barChart>
      <c:catAx>
        <c:axId val="110338432"/>
        <c:scaling>
          <c:orientation val="minMax"/>
        </c:scaling>
        <c:delete val="0"/>
        <c:axPos val="b"/>
        <c:majorTickMark val="none"/>
        <c:minorTickMark val="none"/>
        <c:tickLblPos val="nextTo"/>
        <c:crossAx val="110339968"/>
        <c:crosses val="autoZero"/>
        <c:auto val="1"/>
        <c:lblAlgn val="ctr"/>
        <c:lblOffset val="100"/>
        <c:noMultiLvlLbl val="0"/>
      </c:catAx>
      <c:valAx>
        <c:axId val="110339968"/>
        <c:scaling>
          <c:orientation val="minMax"/>
          <c:max val="1"/>
        </c:scaling>
        <c:delete val="0"/>
        <c:axPos val="l"/>
        <c:majorGridlines/>
        <c:numFmt formatCode="0%" sourceLinked="0"/>
        <c:majorTickMark val="none"/>
        <c:minorTickMark val="none"/>
        <c:tickLblPos val="nextTo"/>
        <c:crossAx val="11033843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dirty="0" smtClean="0"/>
              <a:t>%</a:t>
            </a:r>
            <a:r>
              <a:rPr lang="en-US" sz="2000" baseline="0" dirty="0" smtClean="0"/>
              <a:t> Responding Sometimes, Often, or Very Often</a:t>
            </a:r>
            <a:endParaRPr lang="en-US" sz="2000" dirty="0"/>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dLbl>
              <c:idx val="1"/>
              <c:layout>
                <c:manualLayout>
                  <c:x val="-2.5993883792048929E-2"/>
                  <c:y val="-5.8479532163742687E-3"/>
                </c:manualLayout>
              </c:layout>
              <c:showLegendKey val="0"/>
              <c:showVal val="1"/>
              <c:showCatName val="0"/>
              <c:showSerName val="0"/>
              <c:showPercent val="0"/>
              <c:showBubbleSize val="0"/>
            </c:dLbl>
            <c:dLbl>
              <c:idx val="2"/>
              <c:layout>
                <c:manualLayout>
                  <c:x val="-4.8764718630354691E-2"/>
                  <c:y val="5.8479532163742687E-3"/>
                </c:manualLayout>
              </c:layout>
              <c:showLegendKey val="0"/>
              <c:showVal val="1"/>
              <c:showCatName val="0"/>
              <c:showSerName val="0"/>
              <c:showPercent val="0"/>
              <c:showBubbleSize val="0"/>
            </c:dLbl>
            <c:dLbl>
              <c:idx val="3"/>
              <c:layout>
                <c:manualLayout>
                  <c:x val="-2.9411764705882353E-2"/>
                  <c:y val="-9.2592592592592587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Sheet1!$B$2:$B$5</c:f>
              <c:numCache>
                <c:formatCode>0.0%</c:formatCode>
                <c:ptCount val="4"/>
                <c:pt idx="0">
                  <c:v>0.70120533254649797</c:v>
                </c:pt>
                <c:pt idx="1">
                  <c:v>0.84798590625149894</c:v>
                </c:pt>
                <c:pt idx="2">
                  <c:v>0.89307281824307605</c:v>
                </c:pt>
                <c:pt idx="3">
                  <c:v>0.88156142726159403</c:v>
                </c:pt>
              </c:numCache>
            </c:numRef>
          </c:val>
        </c:ser>
        <c:ser>
          <c:idx val="1"/>
          <c:order val="1"/>
          <c:tx>
            <c:strRef>
              <c:f>Sheet1!$C$1</c:f>
              <c:strCache>
                <c:ptCount val="1"/>
                <c:pt idx="0">
                  <c:v>Senior</c:v>
                </c:pt>
              </c:strCache>
            </c:strRef>
          </c:tx>
          <c:invertIfNegative val="0"/>
          <c:dLbls>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Sheet1!$C$2:$C$5</c:f>
              <c:numCache>
                <c:formatCode>0.0%</c:formatCode>
                <c:ptCount val="4"/>
                <c:pt idx="0">
                  <c:v>0.77108602047552099</c:v>
                </c:pt>
                <c:pt idx="1">
                  <c:v>0.828377419948083</c:v>
                </c:pt>
                <c:pt idx="2">
                  <c:v>0.87376699684939096</c:v>
                </c:pt>
                <c:pt idx="3">
                  <c:v>0.86977834074732097</c:v>
                </c:pt>
              </c:numCache>
            </c:numRef>
          </c:val>
        </c:ser>
        <c:dLbls>
          <c:showLegendKey val="0"/>
          <c:showVal val="0"/>
          <c:showCatName val="0"/>
          <c:showSerName val="0"/>
          <c:showPercent val="0"/>
          <c:showBubbleSize val="0"/>
        </c:dLbls>
        <c:gapWidth val="150"/>
        <c:axId val="110273664"/>
        <c:axId val="110275200"/>
      </c:barChart>
      <c:catAx>
        <c:axId val="110273664"/>
        <c:scaling>
          <c:orientation val="minMax"/>
        </c:scaling>
        <c:delete val="0"/>
        <c:axPos val="b"/>
        <c:majorTickMark val="none"/>
        <c:minorTickMark val="none"/>
        <c:tickLblPos val="nextTo"/>
        <c:crossAx val="110275200"/>
        <c:crosses val="autoZero"/>
        <c:auto val="1"/>
        <c:lblAlgn val="ctr"/>
        <c:lblOffset val="100"/>
        <c:noMultiLvlLbl val="0"/>
      </c:catAx>
      <c:valAx>
        <c:axId val="110275200"/>
        <c:scaling>
          <c:orientation val="minMax"/>
          <c:max val="1"/>
        </c:scaling>
        <c:delete val="0"/>
        <c:axPos val="l"/>
        <c:majorGridlines/>
        <c:numFmt formatCode="0%" sourceLinked="0"/>
        <c:majorTickMark val="none"/>
        <c:minorTickMark val="none"/>
        <c:tickLblPos val="nextTo"/>
        <c:crossAx val="11027366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dirty="0" smtClean="0"/>
              <a:t>%</a:t>
            </a:r>
            <a:r>
              <a:rPr lang="en-US" sz="2000" baseline="0" dirty="0" smtClean="0"/>
              <a:t> Responding Sometimes, Often, or Very Often</a:t>
            </a:r>
            <a:endParaRPr lang="en-US" sz="2000" dirty="0"/>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Sheet1!$B$2:$B$5</c:f>
              <c:numCache>
                <c:formatCode>0.0%</c:formatCode>
                <c:ptCount val="4"/>
                <c:pt idx="0">
                  <c:v>0.38985812073349102</c:v>
                </c:pt>
                <c:pt idx="1">
                  <c:v>0.50563035614907903</c:v>
                </c:pt>
                <c:pt idx="2">
                  <c:v>0.5519879043722451</c:v>
                </c:pt>
                <c:pt idx="3">
                  <c:v>0.57017335376507905</c:v>
                </c:pt>
              </c:numCache>
            </c:numRef>
          </c:val>
        </c:ser>
        <c:ser>
          <c:idx val="1"/>
          <c:order val="1"/>
          <c:tx>
            <c:strRef>
              <c:f>Sheet1!$C$1</c:f>
              <c:strCache>
                <c:ptCount val="1"/>
                <c:pt idx="0">
                  <c:v>Senior</c:v>
                </c:pt>
              </c:strCache>
            </c:strRef>
          </c:tx>
          <c:invertIfNegative val="0"/>
          <c:dLbls>
            <c:dLbl>
              <c:idx val="1"/>
              <c:layout>
                <c:manualLayout>
                  <c:x val="1.1437908496732025E-2"/>
                  <c:y val="1.5432098765432098E-2"/>
                </c:manualLayout>
              </c:layout>
              <c:showLegendKey val="0"/>
              <c:showVal val="1"/>
              <c:showCatName val="0"/>
              <c:showSerName val="0"/>
              <c:showPercent val="0"/>
              <c:showBubbleSize val="0"/>
            </c:dLbl>
            <c:dLbl>
              <c:idx val="2"/>
              <c:layout>
                <c:manualLayout>
                  <c:x val="2.4509803921568627E-2"/>
                  <c:y val="3.0864197530864196E-3"/>
                </c:manualLayout>
              </c:layout>
              <c:showLegendKey val="0"/>
              <c:showVal val="1"/>
              <c:showCatName val="0"/>
              <c:showSerName val="0"/>
              <c:showPercent val="0"/>
              <c:showBubbleSize val="0"/>
            </c:dLbl>
            <c:dLbl>
              <c:idx val="3"/>
              <c:layout>
                <c:manualLayout>
                  <c:x val="2.7777777777777776E-2"/>
                  <c:y val="5.658370848008886E-17"/>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Sheet1!$C$2:$C$5</c:f>
              <c:numCache>
                <c:formatCode>0.0%</c:formatCode>
                <c:ptCount val="4"/>
                <c:pt idx="0">
                  <c:v>0.46695888115512096</c:v>
                </c:pt>
                <c:pt idx="1">
                  <c:v>0.53995333771265597</c:v>
                </c:pt>
                <c:pt idx="2">
                  <c:v>0.58293975765444794</c:v>
                </c:pt>
                <c:pt idx="3">
                  <c:v>0.59007758765489204</c:v>
                </c:pt>
              </c:numCache>
            </c:numRef>
          </c:val>
        </c:ser>
        <c:dLbls>
          <c:showLegendKey val="0"/>
          <c:showVal val="0"/>
          <c:showCatName val="0"/>
          <c:showSerName val="0"/>
          <c:showPercent val="0"/>
          <c:showBubbleSize val="0"/>
        </c:dLbls>
        <c:gapWidth val="150"/>
        <c:axId val="109934080"/>
        <c:axId val="109935616"/>
      </c:barChart>
      <c:catAx>
        <c:axId val="109934080"/>
        <c:scaling>
          <c:orientation val="minMax"/>
        </c:scaling>
        <c:delete val="0"/>
        <c:axPos val="b"/>
        <c:majorTickMark val="none"/>
        <c:minorTickMark val="none"/>
        <c:tickLblPos val="nextTo"/>
        <c:crossAx val="109935616"/>
        <c:crosses val="autoZero"/>
        <c:auto val="1"/>
        <c:lblAlgn val="ctr"/>
        <c:lblOffset val="100"/>
        <c:noMultiLvlLbl val="0"/>
      </c:catAx>
      <c:valAx>
        <c:axId val="109935616"/>
        <c:scaling>
          <c:orientation val="minMax"/>
          <c:max val="1"/>
        </c:scaling>
        <c:delete val="0"/>
        <c:axPos val="l"/>
        <c:majorGridlines/>
        <c:numFmt formatCode="0%" sourceLinked="0"/>
        <c:majorTickMark val="none"/>
        <c:minorTickMark val="none"/>
        <c:tickLblPos val="nextTo"/>
        <c:crossAx val="10993408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a:t>
            </a:r>
            <a:r>
              <a:rPr lang="en-US" baseline="0" dirty="0" smtClean="0"/>
              <a:t> Responding Often or Very Often</a:t>
            </a:r>
            <a:endParaRPr lang="en-US" dirty="0"/>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Sheet1!$B$2:$B$5</c:f>
              <c:numCache>
                <c:formatCode>0.0%</c:formatCode>
                <c:ptCount val="4"/>
                <c:pt idx="0">
                  <c:v>0.25987313088711855</c:v>
                </c:pt>
                <c:pt idx="1">
                  <c:v>0.32962694220100219</c:v>
                </c:pt>
                <c:pt idx="2">
                  <c:v>0.28500940058845298</c:v>
                </c:pt>
                <c:pt idx="3">
                  <c:v>0.33273847395582312</c:v>
                </c:pt>
              </c:numCache>
            </c:numRef>
          </c:val>
        </c:ser>
        <c:ser>
          <c:idx val="1"/>
          <c:order val="1"/>
          <c:tx>
            <c:strRef>
              <c:f>Sheet1!$C$1</c:f>
              <c:strCache>
                <c:ptCount val="1"/>
                <c:pt idx="0">
                  <c:v>Senior</c:v>
                </c:pt>
              </c:strCache>
            </c:strRef>
          </c:tx>
          <c:invertIfNegative val="0"/>
          <c:dLbls>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Sheet1!$C$2:$C$5</c:f>
              <c:numCache>
                <c:formatCode>0.0%</c:formatCode>
                <c:ptCount val="4"/>
                <c:pt idx="0">
                  <c:v>0.42619740902919612</c:v>
                </c:pt>
                <c:pt idx="1">
                  <c:v>0.51980214329188756</c:v>
                </c:pt>
                <c:pt idx="2">
                  <c:v>0.55890002976446918</c:v>
                </c:pt>
                <c:pt idx="3">
                  <c:v>0.59574672713521015</c:v>
                </c:pt>
              </c:numCache>
            </c:numRef>
          </c:val>
        </c:ser>
        <c:dLbls>
          <c:showLegendKey val="0"/>
          <c:showVal val="0"/>
          <c:showCatName val="0"/>
          <c:showSerName val="0"/>
          <c:showPercent val="0"/>
          <c:showBubbleSize val="0"/>
        </c:dLbls>
        <c:gapWidth val="150"/>
        <c:axId val="32837632"/>
        <c:axId val="32839168"/>
      </c:barChart>
      <c:catAx>
        <c:axId val="32837632"/>
        <c:scaling>
          <c:orientation val="minMax"/>
        </c:scaling>
        <c:delete val="0"/>
        <c:axPos val="b"/>
        <c:majorTickMark val="none"/>
        <c:minorTickMark val="none"/>
        <c:tickLblPos val="nextTo"/>
        <c:crossAx val="32839168"/>
        <c:crosses val="autoZero"/>
        <c:auto val="1"/>
        <c:lblAlgn val="ctr"/>
        <c:lblOffset val="100"/>
        <c:noMultiLvlLbl val="0"/>
      </c:catAx>
      <c:valAx>
        <c:axId val="32839168"/>
        <c:scaling>
          <c:orientation val="minMax"/>
          <c:max val="1"/>
        </c:scaling>
        <c:delete val="0"/>
        <c:axPos val="l"/>
        <c:majorGridlines/>
        <c:numFmt formatCode="0%" sourceLinked="0"/>
        <c:majorTickMark val="none"/>
        <c:minorTickMark val="none"/>
        <c:tickLblPos val="nextTo"/>
        <c:crossAx val="3283763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smtClean="0"/>
              <a:t>%</a:t>
            </a:r>
            <a:r>
              <a:rPr lang="en-US" sz="2000" baseline="0" dirty="0" smtClean="0"/>
              <a:t> Responding Sometimes, Often, or Very Often</a:t>
            </a:r>
            <a:endParaRPr lang="en-US" sz="2000" dirty="0"/>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Sheet1!$B$2:$B$5</c:f>
              <c:numCache>
                <c:formatCode>0.0%</c:formatCode>
                <c:ptCount val="4"/>
                <c:pt idx="0">
                  <c:v>0.87718249044321106</c:v>
                </c:pt>
                <c:pt idx="1">
                  <c:v>0.88700906621386</c:v>
                </c:pt>
                <c:pt idx="2">
                  <c:v>0.89276206031139305</c:v>
                </c:pt>
                <c:pt idx="3">
                  <c:v>0.89790446671363799</c:v>
                </c:pt>
              </c:numCache>
            </c:numRef>
          </c:val>
        </c:ser>
        <c:ser>
          <c:idx val="1"/>
          <c:order val="1"/>
          <c:tx>
            <c:strRef>
              <c:f>Sheet1!$C$1</c:f>
              <c:strCache>
                <c:ptCount val="1"/>
                <c:pt idx="0">
                  <c:v>Senior</c:v>
                </c:pt>
              </c:strCache>
            </c:strRef>
          </c:tx>
          <c:invertIfNegative val="0"/>
          <c:dLbls>
            <c:dLbl>
              <c:idx val="0"/>
              <c:layout>
                <c:manualLayout>
                  <c:x val="3.9215686274509831E-2"/>
                  <c:y val="0"/>
                </c:manualLayout>
              </c:layout>
              <c:showLegendKey val="0"/>
              <c:showVal val="1"/>
              <c:showCatName val="0"/>
              <c:showSerName val="0"/>
              <c:showPercent val="0"/>
              <c:showBubbleSize val="0"/>
            </c:dLbl>
            <c:dLbl>
              <c:idx val="1"/>
              <c:layout>
                <c:manualLayout>
                  <c:x val="4.084967320261438E-2"/>
                  <c:y val="3.0864197530864196E-3"/>
                </c:manualLayout>
              </c:layout>
              <c:showLegendKey val="0"/>
              <c:showVal val="1"/>
              <c:showCatName val="0"/>
              <c:showSerName val="0"/>
              <c:showPercent val="0"/>
              <c:showBubbleSize val="0"/>
            </c:dLbl>
            <c:dLbl>
              <c:idx val="2"/>
              <c:layout>
                <c:manualLayout>
                  <c:x val="3.4313725490196081E-2"/>
                  <c:y val="6.1728395061728392E-3"/>
                </c:manualLayout>
              </c:layout>
              <c:showLegendKey val="0"/>
              <c:showVal val="1"/>
              <c:showCatName val="0"/>
              <c:showSerName val="0"/>
              <c:showPercent val="0"/>
              <c:showBubbleSize val="0"/>
            </c:dLbl>
            <c:dLbl>
              <c:idx val="3"/>
              <c:layout>
                <c:manualLayout>
                  <c:x val="3.7581699346405227E-2"/>
                  <c:y val="-6.1728395061728392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Sheet1!$C$2:$C$5</c:f>
              <c:numCache>
                <c:formatCode>0.0%</c:formatCode>
                <c:ptCount val="4"/>
                <c:pt idx="0">
                  <c:v>0.89670829334832203</c:v>
                </c:pt>
                <c:pt idx="1">
                  <c:v>0.90631381526245458</c:v>
                </c:pt>
                <c:pt idx="2">
                  <c:v>0.91450517325951886</c:v>
                </c:pt>
                <c:pt idx="3">
                  <c:v>0.91789785809852464</c:v>
                </c:pt>
              </c:numCache>
            </c:numRef>
          </c:val>
        </c:ser>
        <c:dLbls>
          <c:showLegendKey val="0"/>
          <c:showVal val="0"/>
          <c:showCatName val="0"/>
          <c:showSerName val="0"/>
          <c:showPercent val="0"/>
          <c:showBubbleSize val="0"/>
        </c:dLbls>
        <c:gapWidth val="150"/>
        <c:axId val="110065920"/>
        <c:axId val="110092288"/>
      </c:barChart>
      <c:catAx>
        <c:axId val="110065920"/>
        <c:scaling>
          <c:orientation val="minMax"/>
        </c:scaling>
        <c:delete val="0"/>
        <c:axPos val="b"/>
        <c:majorTickMark val="none"/>
        <c:minorTickMark val="none"/>
        <c:tickLblPos val="nextTo"/>
        <c:crossAx val="110092288"/>
        <c:crosses val="autoZero"/>
        <c:auto val="1"/>
        <c:lblAlgn val="ctr"/>
        <c:lblOffset val="100"/>
        <c:noMultiLvlLbl val="0"/>
      </c:catAx>
      <c:valAx>
        <c:axId val="110092288"/>
        <c:scaling>
          <c:orientation val="minMax"/>
          <c:max val="1"/>
          <c:min val="0"/>
        </c:scaling>
        <c:delete val="0"/>
        <c:axPos val="l"/>
        <c:majorGridlines/>
        <c:numFmt formatCode="0%" sourceLinked="0"/>
        <c:majorTickMark val="none"/>
        <c:minorTickMark val="none"/>
        <c:tickLblPos val="nextTo"/>
        <c:crossAx val="110065920"/>
        <c:crosses val="autoZero"/>
        <c:crossBetween val="between"/>
        <c:majorUnit val="0.1"/>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dirty="0" smtClean="0"/>
              <a:t>%</a:t>
            </a:r>
            <a:r>
              <a:rPr lang="en-US" sz="1800" baseline="0" dirty="0" smtClean="0"/>
              <a:t> Responding Sometimes, Often, or Very Often</a:t>
            </a:r>
            <a:endParaRPr lang="en-US" sz="1800" dirty="0"/>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dLbl>
              <c:idx val="0"/>
              <c:layout>
                <c:manualLayout>
                  <c:x val="-3.7581699346405227E-2"/>
                  <c:y val="0"/>
                </c:manualLayout>
              </c:layout>
              <c:showLegendKey val="0"/>
              <c:showVal val="1"/>
              <c:showCatName val="0"/>
              <c:showSerName val="0"/>
              <c:showPercent val="0"/>
              <c:showBubbleSize val="0"/>
            </c:dLbl>
            <c:dLbl>
              <c:idx val="1"/>
              <c:layout>
                <c:manualLayout>
                  <c:x val="-2.4509803921568627E-2"/>
                  <c:y val="6.1728395061728539E-3"/>
                </c:manualLayout>
              </c:layout>
              <c:showLegendKey val="0"/>
              <c:showVal val="1"/>
              <c:showCatName val="0"/>
              <c:showSerName val="0"/>
              <c:showPercent val="0"/>
              <c:showBubbleSize val="0"/>
            </c:dLbl>
            <c:dLbl>
              <c:idx val="2"/>
              <c:layout>
                <c:manualLayout>
                  <c:x val="-1.1437908496731966E-2"/>
                  <c:y val="3.0864197530864196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Sheet1!$B$2:$B$5</c:f>
              <c:numCache>
                <c:formatCode>0.0%</c:formatCode>
                <c:ptCount val="4"/>
                <c:pt idx="0">
                  <c:v>0.92939435555919725</c:v>
                </c:pt>
                <c:pt idx="1">
                  <c:v>0.93913462382676949</c:v>
                </c:pt>
                <c:pt idx="2">
                  <c:v>0.93574097937603928</c:v>
                </c:pt>
                <c:pt idx="3">
                  <c:v>0.94076637398501528</c:v>
                </c:pt>
              </c:numCache>
            </c:numRef>
          </c:val>
        </c:ser>
        <c:ser>
          <c:idx val="1"/>
          <c:order val="1"/>
          <c:tx>
            <c:strRef>
              <c:f>Sheet1!$C$1</c:f>
              <c:strCache>
                <c:ptCount val="1"/>
                <c:pt idx="0">
                  <c:v>Senior</c:v>
                </c:pt>
              </c:strCache>
            </c:strRef>
          </c:tx>
          <c:invertIfNegative val="0"/>
          <c:dLbls>
            <c:dLbl>
              <c:idx val="1"/>
              <c:layout>
                <c:manualLayout>
                  <c:x val="2.1241830065359478E-2"/>
                  <c:y val="6.1728395061728539E-3"/>
                </c:manualLayout>
              </c:layout>
              <c:showLegendKey val="0"/>
              <c:showVal val="1"/>
              <c:showCatName val="0"/>
              <c:showSerName val="0"/>
              <c:showPercent val="0"/>
              <c:showBubbleSize val="0"/>
            </c:dLbl>
            <c:dLbl>
              <c:idx val="2"/>
              <c:layout>
                <c:manualLayout>
                  <c:x val="2.4509803921568627E-2"/>
                  <c:y val="9.2592592592592587E-3"/>
                </c:manualLayout>
              </c:layout>
              <c:showLegendKey val="0"/>
              <c:showVal val="1"/>
              <c:showCatName val="0"/>
              <c:showSerName val="0"/>
              <c:showPercent val="0"/>
              <c:showBubbleSize val="0"/>
            </c:dLbl>
            <c:dLbl>
              <c:idx val="3"/>
              <c:layout>
                <c:manualLayout>
                  <c:x val="2.7777777777777776E-2"/>
                  <c:y val="0"/>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Sheet1!$C$2:$C$5</c:f>
              <c:numCache>
                <c:formatCode>0.0%</c:formatCode>
                <c:ptCount val="4"/>
                <c:pt idx="0">
                  <c:v>0.94405467652204644</c:v>
                </c:pt>
                <c:pt idx="1">
                  <c:v>0.94210793219047129</c:v>
                </c:pt>
                <c:pt idx="2">
                  <c:v>0.94566511550898902</c:v>
                </c:pt>
                <c:pt idx="3">
                  <c:v>0.95135809229957025</c:v>
                </c:pt>
              </c:numCache>
            </c:numRef>
          </c:val>
        </c:ser>
        <c:dLbls>
          <c:showLegendKey val="0"/>
          <c:showVal val="0"/>
          <c:showCatName val="0"/>
          <c:showSerName val="0"/>
          <c:showPercent val="0"/>
          <c:showBubbleSize val="0"/>
        </c:dLbls>
        <c:gapWidth val="150"/>
        <c:axId val="110005248"/>
        <c:axId val="110011136"/>
      </c:barChart>
      <c:catAx>
        <c:axId val="110005248"/>
        <c:scaling>
          <c:orientation val="minMax"/>
        </c:scaling>
        <c:delete val="0"/>
        <c:axPos val="b"/>
        <c:majorTickMark val="none"/>
        <c:minorTickMark val="none"/>
        <c:tickLblPos val="nextTo"/>
        <c:crossAx val="110011136"/>
        <c:crosses val="autoZero"/>
        <c:auto val="1"/>
        <c:lblAlgn val="ctr"/>
        <c:lblOffset val="100"/>
        <c:noMultiLvlLbl val="0"/>
      </c:catAx>
      <c:valAx>
        <c:axId val="110011136"/>
        <c:scaling>
          <c:orientation val="minMax"/>
          <c:max val="1"/>
          <c:min val="0"/>
        </c:scaling>
        <c:delete val="0"/>
        <c:axPos val="l"/>
        <c:majorGridlines/>
        <c:numFmt formatCode="0%" sourceLinked="0"/>
        <c:majorTickMark val="none"/>
        <c:minorTickMark val="none"/>
        <c:tickLblPos val="nextTo"/>
        <c:crossAx val="11000524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dirty="0" smtClean="0"/>
              <a:t>%</a:t>
            </a:r>
            <a:r>
              <a:rPr lang="en-US" sz="1800" baseline="0" dirty="0" smtClean="0"/>
              <a:t> Responding Sometimes, Often, or Very Often</a:t>
            </a:r>
            <a:endParaRPr lang="en-US" sz="1800" dirty="0"/>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dLbl>
              <c:idx val="0"/>
              <c:layout>
                <c:manualLayout>
                  <c:x val="-1.7973856209150325E-2"/>
                  <c:y val="-3.0864197530864196E-3"/>
                </c:manualLayout>
              </c:layout>
              <c:showLegendKey val="0"/>
              <c:showVal val="1"/>
              <c:showCatName val="0"/>
              <c:showSerName val="0"/>
              <c:showPercent val="0"/>
              <c:showBubbleSize val="0"/>
            </c:dLbl>
            <c:dLbl>
              <c:idx val="1"/>
              <c:layout>
                <c:manualLayout>
                  <c:x val="-1.6339869281045753E-2"/>
                  <c:y val="2.9239766081871343E-3"/>
                </c:manualLayout>
              </c:layout>
              <c:showLegendKey val="0"/>
              <c:showVal val="1"/>
              <c:showCatName val="0"/>
              <c:showSerName val="0"/>
              <c:showPercent val="0"/>
              <c:showBubbleSize val="0"/>
            </c:dLbl>
            <c:dLbl>
              <c:idx val="2"/>
              <c:layout>
                <c:manualLayout>
                  <c:x val="-1.1437908496731966E-2"/>
                  <c:y val="0"/>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Sheet1!$B$2:$B$5</c:f>
              <c:numCache>
                <c:formatCode>0.0%</c:formatCode>
                <c:ptCount val="4"/>
                <c:pt idx="0">
                  <c:v>0.97471633997073337</c:v>
                </c:pt>
                <c:pt idx="1">
                  <c:v>0.95492244660897219</c:v>
                </c:pt>
                <c:pt idx="2">
                  <c:v>0.95647256647420986</c:v>
                </c:pt>
                <c:pt idx="3">
                  <c:v>0.96094890753401629</c:v>
                </c:pt>
              </c:numCache>
            </c:numRef>
          </c:val>
        </c:ser>
        <c:ser>
          <c:idx val="1"/>
          <c:order val="1"/>
          <c:tx>
            <c:strRef>
              <c:f>Sheet1!$C$1</c:f>
              <c:strCache>
                <c:ptCount val="1"/>
                <c:pt idx="0">
                  <c:v>Senior</c:v>
                </c:pt>
              </c:strCache>
            </c:strRef>
          </c:tx>
          <c:invertIfNegative val="0"/>
          <c:dLbls>
            <c:dLbl>
              <c:idx val="0"/>
              <c:layout>
                <c:manualLayout>
                  <c:x val="1.9607843137254902E-2"/>
                  <c:y val="0"/>
                </c:manualLayout>
              </c:layout>
              <c:showLegendKey val="0"/>
              <c:showVal val="1"/>
              <c:showCatName val="0"/>
              <c:showSerName val="0"/>
              <c:showPercent val="0"/>
              <c:showBubbleSize val="0"/>
            </c:dLbl>
            <c:dLbl>
              <c:idx val="1"/>
              <c:layout>
                <c:manualLayout>
                  <c:x val="2.1241830065359478E-2"/>
                  <c:y val="3.0864197530864196E-3"/>
                </c:manualLayout>
              </c:layout>
              <c:showLegendKey val="0"/>
              <c:showVal val="1"/>
              <c:showCatName val="0"/>
              <c:showSerName val="0"/>
              <c:showPercent val="0"/>
              <c:showBubbleSize val="0"/>
            </c:dLbl>
            <c:dLbl>
              <c:idx val="2"/>
              <c:layout>
                <c:manualLayout>
                  <c:x val="2.4509803921568627E-2"/>
                  <c:y val="6.1728395061728392E-3"/>
                </c:manualLayout>
              </c:layout>
              <c:showLegendKey val="0"/>
              <c:showVal val="1"/>
              <c:showCatName val="0"/>
              <c:showSerName val="0"/>
              <c:showPercent val="0"/>
              <c:showBubbleSize val="0"/>
            </c:dLbl>
            <c:dLbl>
              <c:idx val="3"/>
              <c:layout>
                <c:manualLayout>
                  <c:x val="2.7777777777777776E-2"/>
                  <c:y val="-6.1728395061728392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Sheet1!$C$2:$C$5</c:f>
              <c:numCache>
                <c:formatCode>0.0%</c:formatCode>
                <c:ptCount val="4"/>
                <c:pt idx="0">
                  <c:v>0.95906320905340214</c:v>
                </c:pt>
                <c:pt idx="1">
                  <c:v>0.96260034800670646</c:v>
                </c:pt>
                <c:pt idx="2">
                  <c:v>0.96682755344307625</c:v>
                </c:pt>
                <c:pt idx="3">
                  <c:v>0.96988271329201492</c:v>
                </c:pt>
              </c:numCache>
            </c:numRef>
          </c:val>
        </c:ser>
        <c:dLbls>
          <c:showLegendKey val="0"/>
          <c:showVal val="0"/>
          <c:showCatName val="0"/>
          <c:showSerName val="0"/>
          <c:showPercent val="0"/>
          <c:showBubbleSize val="0"/>
        </c:dLbls>
        <c:gapWidth val="150"/>
        <c:axId val="110120320"/>
        <c:axId val="110126208"/>
      </c:barChart>
      <c:catAx>
        <c:axId val="110120320"/>
        <c:scaling>
          <c:orientation val="minMax"/>
        </c:scaling>
        <c:delete val="0"/>
        <c:axPos val="b"/>
        <c:majorTickMark val="none"/>
        <c:minorTickMark val="none"/>
        <c:tickLblPos val="nextTo"/>
        <c:crossAx val="110126208"/>
        <c:crosses val="autoZero"/>
        <c:auto val="1"/>
        <c:lblAlgn val="ctr"/>
        <c:lblOffset val="100"/>
        <c:noMultiLvlLbl val="0"/>
      </c:catAx>
      <c:valAx>
        <c:axId val="110126208"/>
        <c:scaling>
          <c:orientation val="minMax"/>
          <c:max val="1"/>
          <c:min val="0"/>
        </c:scaling>
        <c:delete val="0"/>
        <c:axPos val="l"/>
        <c:majorGridlines/>
        <c:numFmt formatCode="0%" sourceLinked="0"/>
        <c:majorTickMark val="none"/>
        <c:minorTickMark val="none"/>
        <c:tickLblPos val="nextTo"/>
        <c:crossAx val="11012032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First Year</c:v>
                </c:pt>
              </c:strCache>
            </c:strRef>
          </c:tx>
          <c:invertIfNegative val="0"/>
          <c:dLbls>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Sheet1!$B$2:$B$5</c:f>
              <c:numCache>
                <c:formatCode>0.0%</c:formatCode>
                <c:ptCount val="4"/>
                <c:pt idx="0">
                  <c:v>5.6404588633698328E-2</c:v>
                </c:pt>
                <c:pt idx="1">
                  <c:v>6.5204503022234364E-2</c:v>
                </c:pt>
                <c:pt idx="2">
                  <c:v>6.2153490096985703E-2</c:v>
                </c:pt>
                <c:pt idx="3">
                  <c:v>6.932429067271291E-2</c:v>
                </c:pt>
              </c:numCache>
            </c:numRef>
          </c:val>
        </c:ser>
        <c:ser>
          <c:idx val="1"/>
          <c:order val="1"/>
          <c:tx>
            <c:strRef>
              <c:f>Sheet1!$C$1</c:f>
              <c:strCache>
                <c:ptCount val="1"/>
                <c:pt idx="0">
                  <c:v>Senior</c:v>
                </c:pt>
              </c:strCache>
            </c:strRef>
          </c:tx>
          <c:invertIfNegative val="0"/>
          <c:dLbls>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Sheet1!$C$2:$C$5</c:f>
              <c:numCache>
                <c:formatCode>0.0%</c:formatCode>
                <c:ptCount val="4"/>
                <c:pt idx="0">
                  <c:v>0.36071519660072726</c:v>
                </c:pt>
                <c:pt idx="1">
                  <c:v>0.42603577188219383</c:v>
                </c:pt>
                <c:pt idx="2">
                  <c:v>0.49712004519586217</c:v>
                </c:pt>
                <c:pt idx="3">
                  <c:v>0.50092300782857946</c:v>
                </c:pt>
              </c:numCache>
            </c:numRef>
          </c:val>
        </c:ser>
        <c:dLbls>
          <c:showLegendKey val="0"/>
          <c:showVal val="0"/>
          <c:showCatName val="0"/>
          <c:showSerName val="0"/>
          <c:showPercent val="0"/>
          <c:showBubbleSize val="0"/>
        </c:dLbls>
        <c:gapWidth val="150"/>
        <c:axId val="112510464"/>
        <c:axId val="112512000"/>
      </c:barChart>
      <c:catAx>
        <c:axId val="112510464"/>
        <c:scaling>
          <c:orientation val="minMax"/>
        </c:scaling>
        <c:delete val="0"/>
        <c:axPos val="b"/>
        <c:majorTickMark val="none"/>
        <c:minorTickMark val="none"/>
        <c:tickLblPos val="nextTo"/>
        <c:crossAx val="112512000"/>
        <c:crosses val="autoZero"/>
        <c:auto val="1"/>
        <c:lblAlgn val="ctr"/>
        <c:lblOffset val="100"/>
        <c:noMultiLvlLbl val="0"/>
      </c:catAx>
      <c:valAx>
        <c:axId val="112512000"/>
        <c:scaling>
          <c:orientation val="minMax"/>
          <c:max val="1"/>
        </c:scaling>
        <c:delete val="0"/>
        <c:axPos val="l"/>
        <c:majorGridlines/>
        <c:numFmt formatCode="0%" sourceLinked="0"/>
        <c:majorTickMark val="none"/>
        <c:minorTickMark val="none"/>
        <c:tickLblPos val="nextTo"/>
        <c:crossAx val="11251046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First Year</c:v>
                </c:pt>
              </c:strCache>
            </c:strRef>
          </c:tx>
          <c:invertIfNegative val="0"/>
          <c:dLbls>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Sheet1!$B$2:$B$5</c:f>
              <c:numCache>
                <c:formatCode>0.0%</c:formatCode>
                <c:ptCount val="4"/>
                <c:pt idx="0">
                  <c:v>0.19022627809091844</c:v>
                </c:pt>
                <c:pt idx="1">
                  <c:v>0.33773823486411791</c:v>
                </c:pt>
                <c:pt idx="2">
                  <c:v>0.39049507506244885</c:v>
                </c:pt>
                <c:pt idx="3">
                  <c:v>0.38655131479677757</c:v>
                </c:pt>
              </c:numCache>
            </c:numRef>
          </c:val>
        </c:ser>
        <c:ser>
          <c:idx val="1"/>
          <c:order val="1"/>
          <c:tx>
            <c:strRef>
              <c:f>Sheet1!$C$1</c:f>
              <c:strCache>
                <c:ptCount val="1"/>
                <c:pt idx="0">
                  <c:v>Senior</c:v>
                </c:pt>
              </c:strCache>
            </c:strRef>
          </c:tx>
          <c:invertIfNegative val="0"/>
          <c:dLbls>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Sheet1!$C$2:$C$5</c:f>
              <c:numCache>
                <c:formatCode>0.0%</c:formatCode>
                <c:ptCount val="4"/>
                <c:pt idx="0">
                  <c:v>0.38582224252137481</c:v>
                </c:pt>
                <c:pt idx="1">
                  <c:v>0.52673201964450145</c:v>
                </c:pt>
                <c:pt idx="2">
                  <c:v>0.58804925485660076</c:v>
                </c:pt>
                <c:pt idx="3">
                  <c:v>0.59918311756894349</c:v>
                </c:pt>
              </c:numCache>
            </c:numRef>
          </c:val>
        </c:ser>
        <c:dLbls>
          <c:showLegendKey val="0"/>
          <c:showVal val="0"/>
          <c:showCatName val="0"/>
          <c:showSerName val="0"/>
          <c:showPercent val="0"/>
          <c:showBubbleSize val="0"/>
        </c:dLbls>
        <c:gapWidth val="150"/>
        <c:axId val="112551424"/>
        <c:axId val="112552960"/>
      </c:barChart>
      <c:catAx>
        <c:axId val="112551424"/>
        <c:scaling>
          <c:orientation val="minMax"/>
        </c:scaling>
        <c:delete val="0"/>
        <c:axPos val="b"/>
        <c:majorTickMark val="none"/>
        <c:minorTickMark val="none"/>
        <c:tickLblPos val="nextTo"/>
        <c:crossAx val="112552960"/>
        <c:crosses val="autoZero"/>
        <c:auto val="1"/>
        <c:lblAlgn val="ctr"/>
        <c:lblOffset val="100"/>
        <c:noMultiLvlLbl val="0"/>
      </c:catAx>
      <c:valAx>
        <c:axId val="112552960"/>
        <c:scaling>
          <c:orientation val="minMax"/>
          <c:max val="1"/>
        </c:scaling>
        <c:delete val="0"/>
        <c:axPos val="l"/>
        <c:majorGridlines/>
        <c:numFmt formatCode="0%" sourceLinked="0"/>
        <c:majorTickMark val="none"/>
        <c:minorTickMark val="none"/>
        <c:tickLblPos val="nextTo"/>
        <c:crossAx val="11255142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First Year</c:v>
                </c:pt>
              </c:strCache>
            </c:strRef>
          </c:tx>
          <c:invertIfNegative val="0"/>
          <c:dLbls>
            <c:dLbl>
              <c:idx val="0"/>
              <c:layout>
                <c:manualLayout>
                  <c:x val="-1.7973856209150325E-2"/>
                  <c:y val="0"/>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Sheet1!$B$2:$B$5</c:f>
              <c:numCache>
                <c:formatCode>0.0%</c:formatCode>
                <c:ptCount val="4"/>
                <c:pt idx="0">
                  <c:v>0.141379800314545</c:v>
                </c:pt>
                <c:pt idx="1">
                  <c:v>0.20151659567279673</c:v>
                </c:pt>
                <c:pt idx="2">
                  <c:v>0.23749134234094055</c:v>
                </c:pt>
                <c:pt idx="3">
                  <c:v>0.18165416893015993</c:v>
                </c:pt>
              </c:numCache>
            </c:numRef>
          </c:val>
        </c:ser>
        <c:ser>
          <c:idx val="1"/>
          <c:order val="1"/>
          <c:tx>
            <c:strRef>
              <c:f>Sheet1!$C$1</c:f>
              <c:strCache>
                <c:ptCount val="1"/>
                <c:pt idx="0">
                  <c:v>Senior</c:v>
                </c:pt>
              </c:strCache>
            </c:strRef>
          </c:tx>
          <c:invertIfNegative val="0"/>
          <c:dLbls>
            <c:dLbl>
              <c:idx val="1"/>
              <c:layout>
                <c:manualLayout>
                  <c:x val="3.1045751633986929E-2"/>
                  <c:y val="0"/>
                </c:manualLayout>
              </c:layout>
              <c:showLegendKey val="0"/>
              <c:showVal val="1"/>
              <c:showCatName val="0"/>
              <c:showSerName val="0"/>
              <c:showPercent val="0"/>
              <c:showBubbleSize val="0"/>
            </c:dLbl>
            <c:dLbl>
              <c:idx val="2"/>
              <c:layout>
                <c:manualLayout>
                  <c:x val="3.4313725490196081E-2"/>
                  <c:y val="3.0864197530864196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Sheet1!$C$2:$C$5</c:f>
              <c:numCache>
                <c:formatCode>0.0%</c:formatCode>
                <c:ptCount val="4"/>
                <c:pt idx="0">
                  <c:v>0.18556593601271806</c:v>
                </c:pt>
                <c:pt idx="1">
                  <c:v>0.23680422969686202</c:v>
                </c:pt>
                <c:pt idx="2">
                  <c:v>0.26614059867742385</c:v>
                </c:pt>
                <c:pt idx="3">
                  <c:v>0.2675129526589442</c:v>
                </c:pt>
              </c:numCache>
            </c:numRef>
          </c:val>
        </c:ser>
        <c:dLbls>
          <c:showLegendKey val="0"/>
          <c:showVal val="0"/>
          <c:showCatName val="0"/>
          <c:showSerName val="0"/>
          <c:showPercent val="0"/>
          <c:showBubbleSize val="0"/>
        </c:dLbls>
        <c:gapWidth val="150"/>
        <c:axId val="118732288"/>
        <c:axId val="118733824"/>
      </c:barChart>
      <c:catAx>
        <c:axId val="118732288"/>
        <c:scaling>
          <c:orientation val="minMax"/>
        </c:scaling>
        <c:delete val="0"/>
        <c:axPos val="b"/>
        <c:majorTickMark val="none"/>
        <c:minorTickMark val="none"/>
        <c:tickLblPos val="nextTo"/>
        <c:crossAx val="118733824"/>
        <c:crosses val="autoZero"/>
        <c:auto val="1"/>
        <c:lblAlgn val="ctr"/>
        <c:lblOffset val="100"/>
        <c:noMultiLvlLbl val="0"/>
      </c:catAx>
      <c:valAx>
        <c:axId val="118733824"/>
        <c:scaling>
          <c:orientation val="minMax"/>
          <c:max val="1"/>
        </c:scaling>
        <c:delete val="0"/>
        <c:axPos val="l"/>
        <c:majorGridlines/>
        <c:numFmt formatCode="0%" sourceLinked="0"/>
        <c:majorTickMark val="none"/>
        <c:minorTickMark val="none"/>
        <c:tickLblPos val="nextTo"/>
        <c:crossAx val="11873228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First Year</c:v>
                </c:pt>
              </c:strCache>
            </c:strRef>
          </c:tx>
          <c:invertIfNegative val="0"/>
          <c:dLbls>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Sheet1!$B$2:$B$5</c:f>
              <c:numCache>
                <c:formatCode>0.0%</c:formatCode>
                <c:ptCount val="4"/>
                <c:pt idx="0">
                  <c:v>4.4569982535506467E-2</c:v>
                </c:pt>
                <c:pt idx="1">
                  <c:v>5.3808478777971597E-2</c:v>
                </c:pt>
                <c:pt idx="2">
                  <c:v>4.8921106080641881E-2</c:v>
                </c:pt>
                <c:pt idx="3">
                  <c:v>5.0454865420015919E-2</c:v>
                </c:pt>
              </c:numCache>
            </c:numRef>
          </c:val>
        </c:ser>
        <c:ser>
          <c:idx val="1"/>
          <c:order val="1"/>
          <c:tx>
            <c:strRef>
              <c:f>Sheet1!$C$1</c:f>
              <c:strCache>
                <c:ptCount val="1"/>
                <c:pt idx="0">
                  <c:v>Senior</c:v>
                </c:pt>
              </c:strCache>
            </c:strRef>
          </c:tx>
          <c:invertIfNegative val="0"/>
          <c:dLbls>
            <c:dLbl>
              <c:idx val="1"/>
              <c:layout>
                <c:manualLayout>
                  <c:x val="3.1045751633986929E-2"/>
                  <c:y val="0"/>
                </c:manualLayout>
              </c:layout>
              <c:showLegendKey val="0"/>
              <c:showVal val="1"/>
              <c:showCatName val="0"/>
              <c:showSerName val="0"/>
              <c:showPercent val="0"/>
              <c:showBubbleSize val="0"/>
            </c:dLbl>
            <c:dLbl>
              <c:idx val="2"/>
              <c:layout>
                <c:manualLayout>
                  <c:x val="3.4313725490196081E-2"/>
                  <c:y val="3.0864197530864196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Sheet1!$C$2:$C$5</c:f>
              <c:numCache>
                <c:formatCode>0.0%</c:formatCode>
                <c:ptCount val="4"/>
                <c:pt idx="0">
                  <c:v>0.1606150666382864</c:v>
                </c:pt>
                <c:pt idx="1">
                  <c:v>0.14984338905953096</c:v>
                </c:pt>
                <c:pt idx="2">
                  <c:v>0.20195423119187605</c:v>
                </c:pt>
                <c:pt idx="3">
                  <c:v>0.19759277521906782</c:v>
                </c:pt>
              </c:numCache>
            </c:numRef>
          </c:val>
        </c:ser>
        <c:dLbls>
          <c:showLegendKey val="0"/>
          <c:showVal val="0"/>
          <c:showCatName val="0"/>
          <c:showSerName val="0"/>
          <c:showPercent val="0"/>
          <c:showBubbleSize val="0"/>
        </c:dLbls>
        <c:gapWidth val="150"/>
        <c:axId val="118798208"/>
        <c:axId val="118799744"/>
      </c:barChart>
      <c:catAx>
        <c:axId val="118798208"/>
        <c:scaling>
          <c:orientation val="minMax"/>
        </c:scaling>
        <c:delete val="0"/>
        <c:axPos val="b"/>
        <c:majorTickMark val="none"/>
        <c:minorTickMark val="none"/>
        <c:tickLblPos val="nextTo"/>
        <c:crossAx val="118799744"/>
        <c:crosses val="autoZero"/>
        <c:auto val="1"/>
        <c:lblAlgn val="ctr"/>
        <c:lblOffset val="100"/>
        <c:noMultiLvlLbl val="0"/>
      </c:catAx>
      <c:valAx>
        <c:axId val="118799744"/>
        <c:scaling>
          <c:orientation val="minMax"/>
          <c:max val="1"/>
        </c:scaling>
        <c:delete val="0"/>
        <c:axPos val="l"/>
        <c:majorGridlines/>
        <c:numFmt formatCode="0%" sourceLinked="0"/>
        <c:majorTickMark val="none"/>
        <c:minorTickMark val="none"/>
        <c:tickLblPos val="nextTo"/>
        <c:crossAx val="11879820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First Year</c:v>
                </c:pt>
              </c:strCache>
            </c:strRef>
          </c:tx>
          <c:invertIfNegative val="0"/>
          <c:dLbls>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Sheet1!$B$2:$B$5</c:f>
              <c:numCache>
                <c:formatCode>0.0%</c:formatCode>
                <c:ptCount val="4"/>
                <c:pt idx="0">
                  <c:v>0.16696502117678488</c:v>
                </c:pt>
                <c:pt idx="1">
                  <c:v>0.1846748865407328</c:v>
                </c:pt>
                <c:pt idx="2">
                  <c:v>0.19931955720212494</c:v>
                </c:pt>
                <c:pt idx="3">
                  <c:v>0.19796974811879753</c:v>
                </c:pt>
              </c:numCache>
            </c:numRef>
          </c:val>
        </c:ser>
        <c:ser>
          <c:idx val="1"/>
          <c:order val="1"/>
          <c:tx>
            <c:strRef>
              <c:f>Sheet1!$C$1</c:f>
              <c:strCache>
                <c:ptCount val="1"/>
                <c:pt idx="0">
                  <c:v>Senior</c:v>
                </c:pt>
              </c:strCache>
            </c:strRef>
          </c:tx>
          <c:invertIfNegative val="0"/>
          <c:dLbls>
            <c:dLbl>
              <c:idx val="1"/>
              <c:layout>
                <c:manualLayout>
                  <c:x val="3.1045751633986929E-2"/>
                  <c:y val="0"/>
                </c:manualLayout>
              </c:layout>
              <c:showLegendKey val="0"/>
              <c:showVal val="1"/>
              <c:showCatName val="0"/>
              <c:showSerName val="0"/>
              <c:showPercent val="0"/>
              <c:showBubbleSize val="0"/>
            </c:dLbl>
            <c:dLbl>
              <c:idx val="2"/>
              <c:layout>
                <c:manualLayout>
                  <c:x val="3.4313725490196081E-2"/>
                  <c:y val="3.0864197530864196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Sheet1!$C$2:$C$5</c:f>
              <c:numCache>
                <c:formatCode>0.0%</c:formatCode>
                <c:ptCount val="4"/>
                <c:pt idx="0">
                  <c:v>0.41982796458234134</c:v>
                </c:pt>
                <c:pt idx="1">
                  <c:v>0.37685093424007537</c:v>
                </c:pt>
                <c:pt idx="2">
                  <c:v>0.41268789897835906</c:v>
                </c:pt>
                <c:pt idx="3">
                  <c:v>0.39953177033348497</c:v>
                </c:pt>
              </c:numCache>
            </c:numRef>
          </c:val>
        </c:ser>
        <c:dLbls>
          <c:showLegendKey val="0"/>
          <c:showVal val="0"/>
          <c:showCatName val="0"/>
          <c:showSerName val="0"/>
          <c:showPercent val="0"/>
          <c:showBubbleSize val="0"/>
        </c:dLbls>
        <c:gapWidth val="150"/>
        <c:axId val="118925184"/>
        <c:axId val="118926720"/>
      </c:barChart>
      <c:catAx>
        <c:axId val="118925184"/>
        <c:scaling>
          <c:orientation val="minMax"/>
        </c:scaling>
        <c:delete val="0"/>
        <c:axPos val="b"/>
        <c:majorTickMark val="none"/>
        <c:minorTickMark val="none"/>
        <c:tickLblPos val="nextTo"/>
        <c:crossAx val="118926720"/>
        <c:crosses val="autoZero"/>
        <c:auto val="1"/>
        <c:lblAlgn val="ctr"/>
        <c:lblOffset val="100"/>
        <c:noMultiLvlLbl val="0"/>
      </c:catAx>
      <c:valAx>
        <c:axId val="118926720"/>
        <c:scaling>
          <c:orientation val="minMax"/>
          <c:max val="1"/>
        </c:scaling>
        <c:delete val="0"/>
        <c:axPos val="l"/>
        <c:majorGridlines/>
        <c:numFmt formatCode="0%" sourceLinked="0"/>
        <c:majorTickMark val="none"/>
        <c:minorTickMark val="none"/>
        <c:tickLblPos val="nextTo"/>
        <c:crossAx val="11892518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First Year</c:v>
                </c:pt>
              </c:strCache>
            </c:strRef>
          </c:tx>
          <c:invertIfNegative val="0"/>
          <c:dLbls>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Sheet1!$B$2:$B$5</c:f>
              <c:numCache>
                <c:formatCode>0.0%</c:formatCode>
                <c:ptCount val="4"/>
                <c:pt idx="0">
                  <c:v>4.6341438544442073E-2</c:v>
                </c:pt>
                <c:pt idx="1">
                  <c:v>3.4123240475749932E-2</c:v>
                </c:pt>
                <c:pt idx="2">
                  <c:v>2.6834471215149359E-2</c:v>
                </c:pt>
                <c:pt idx="3">
                  <c:v>2.9881238779563907E-2</c:v>
                </c:pt>
              </c:numCache>
            </c:numRef>
          </c:val>
        </c:ser>
        <c:ser>
          <c:idx val="1"/>
          <c:order val="1"/>
          <c:tx>
            <c:strRef>
              <c:f>Sheet1!$C$1</c:f>
              <c:strCache>
                <c:ptCount val="1"/>
                <c:pt idx="0">
                  <c:v>Senior</c:v>
                </c:pt>
              </c:strCache>
            </c:strRef>
          </c:tx>
          <c:invertIfNegative val="0"/>
          <c:dLbls>
            <c:dLbl>
              <c:idx val="1"/>
              <c:layout>
                <c:manualLayout>
                  <c:x val="3.1045751633986929E-2"/>
                  <c:y val="0"/>
                </c:manualLayout>
              </c:layout>
              <c:showLegendKey val="0"/>
              <c:showVal val="1"/>
              <c:showCatName val="0"/>
              <c:showSerName val="0"/>
              <c:showPercent val="0"/>
              <c:showBubbleSize val="0"/>
            </c:dLbl>
            <c:dLbl>
              <c:idx val="2"/>
              <c:layout>
                <c:manualLayout>
                  <c:x val="3.4313725490196081E-2"/>
                  <c:y val="3.0864197530864196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Sheet1!$C$2:$C$5</c:f>
              <c:numCache>
                <c:formatCode>0.0%</c:formatCode>
                <c:ptCount val="4"/>
                <c:pt idx="0">
                  <c:v>0.10567707628182317</c:v>
                </c:pt>
                <c:pt idx="1">
                  <c:v>9.4684874258889065E-2</c:v>
                </c:pt>
                <c:pt idx="2">
                  <c:v>0.1437761437708954</c:v>
                </c:pt>
                <c:pt idx="3">
                  <c:v>0.14613190168813064</c:v>
                </c:pt>
              </c:numCache>
            </c:numRef>
          </c:val>
        </c:ser>
        <c:dLbls>
          <c:showLegendKey val="0"/>
          <c:showVal val="0"/>
          <c:showCatName val="0"/>
          <c:showSerName val="0"/>
          <c:showPercent val="0"/>
          <c:showBubbleSize val="0"/>
        </c:dLbls>
        <c:gapWidth val="150"/>
        <c:axId val="118986624"/>
        <c:axId val="118988160"/>
      </c:barChart>
      <c:catAx>
        <c:axId val="118986624"/>
        <c:scaling>
          <c:orientation val="minMax"/>
        </c:scaling>
        <c:delete val="0"/>
        <c:axPos val="b"/>
        <c:majorTickMark val="none"/>
        <c:minorTickMark val="none"/>
        <c:tickLblPos val="nextTo"/>
        <c:crossAx val="118988160"/>
        <c:crosses val="autoZero"/>
        <c:auto val="1"/>
        <c:lblAlgn val="ctr"/>
        <c:lblOffset val="100"/>
        <c:noMultiLvlLbl val="0"/>
      </c:catAx>
      <c:valAx>
        <c:axId val="118988160"/>
        <c:scaling>
          <c:orientation val="minMax"/>
          <c:max val="1"/>
        </c:scaling>
        <c:delete val="0"/>
        <c:axPos val="l"/>
        <c:majorGridlines/>
        <c:numFmt formatCode="0%" sourceLinked="0"/>
        <c:majorTickMark val="none"/>
        <c:minorTickMark val="none"/>
        <c:tickLblPos val="nextTo"/>
        <c:crossAx val="11898662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First Year</c:v>
                </c:pt>
              </c:strCache>
            </c:strRef>
          </c:tx>
          <c:invertIfNegative val="0"/>
          <c:dLbls>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Sheet1!$B$2:$B$5</c:f>
              <c:numCache>
                <c:formatCode>0.0%</c:formatCode>
                <c:ptCount val="4"/>
                <c:pt idx="0">
                  <c:v>3.9067261236846722E-2</c:v>
                </c:pt>
                <c:pt idx="1">
                  <c:v>4.1569714773096046E-2</c:v>
                </c:pt>
                <c:pt idx="2">
                  <c:v>3.4817564334654084E-2</c:v>
                </c:pt>
                <c:pt idx="3">
                  <c:v>4.0605742580039912E-2</c:v>
                </c:pt>
              </c:numCache>
            </c:numRef>
          </c:val>
        </c:ser>
        <c:ser>
          <c:idx val="1"/>
          <c:order val="1"/>
          <c:tx>
            <c:strRef>
              <c:f>Sheet1!$C$1</c:f>
              <c:strCache>
                <c:ptCount val="1"/>
                <c:pt idx="0">
                  <c:v>Senior</c:v>
                </c:pt>
              </c:strCache>
            </c:strRef>
          </c:tx>
          <c:invertIfNegative val="0"/>
          <c:dLbls>
            <c:dLbl>
              <c:idx val="1"/>
              <c:layout>
                <c:manualLayout>
                  <c:x val="3.1045751633986929E-2"/>
                  <c:y val="0"/>
                </c:manualLayout>
              </c:layout>
              <c:showLegendKey val="0"/>
              <c:showVal val="1"/>
              <c:showCatName val="0"/>
              <c:showSerName val="0"/>
              <c:showPercent val="0"/>
              <c:showBubbleSize val="0"/>
            </c:dLbl>
            <c:dLbl>
              <c:idx val="2"/>
              <c:layout>
                <c:manualLayout>
                  <c:x val="3.4313725490196081E-2"/>
                  <c:y val="3.0864197530864196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Sheet1!$C$2:$C$5</c:f>
              <c:numCache>
                <c:formatCode>0.0%</c:formatCode>
                <c:ptCount val="4"/>
                <c:pt idx="0">
                  <c:v>0.13064074894483274</c:v>
                </c:pt>
                <c:pt idx="1">
                  <c:v>0.12862874201224708</c:v>
                </c:pt>
                <c:pt idx="2">
                  <c:v>0.15544149446909494</c:v>
                </c:pt>
                <c:pt idx="3">
                  <c:v>0.16651917855100573</c:v>
                </c:pt>
              </c:numCache>
            </c:numRef>
          </c:val>
        </c:ser>
        <c:dLbls>
          <c:showLegendKey val="0"/>
          <c:showVal val="0"/>
          <c:showCatName val="0"/>
          <c:showSerName val="0"/>
          <c:showPercent val="0"/>
          <c:showBubbleSize val="0"/>
        </c:dLbls>
        <c:gapWidth val="150"/>
        <c:axId val="119064448"/>
        <c:axId val="119065984"/>
      </c:barChart>
      <c:catAx>
        <c:axId val="119064448"/>
        <c:scaling>
          <c:orientation val="minMax"/>
        </c:scaling>
        <c:delete val="0"/>
        <c:axPos val="b"/>
        <c:majorTickMark val="none"/>
        <c:minorTickMark val="none"/>
        <c:tickLblPos val="nextTo"/>
        <c:crossAx val="119065984"/>
        <c:crosses val="autoZero"/>
        <c:auto val="1"/>
        <c:lblAlgn val="ctr"/>
        <c:lblOffset val="100"/>
        <c:noMultiLvlLbl val="0"/>
      </c:catAx>
      <c:valAx>
        <c:axId val="119065984"/>
        <c:scaling>
          <c:orientation val="minMax"/>
          <c:max val="1"/>
        </c:scaling>
        <c:delete val="0"/>
        <c:axPos val="l"/>
        <c:majorGridlines/>
        <c:numFmt formatCode="0%" sourceLinked="0"/>
        <c:majorTickMark val="none"/>
        <c:minorTickMark val="none"/>
        <c:tickLblPos val="nextTo"/>
        <c:crossAx val="11906444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a:t>
            </a:r>
            <a:r>
              <a:rPr lang="en-US" baseline="0" dirty="0" smtClean="0"/>
              <a:t> Responding Often or Very Often</a:t>
            </a:r>
            <a:endParaRPr lang="en-US" dirty="0"/>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Sheet1!$B$2:$B$5</c:f>
              <c:numCache>
                <c:formatCode>0.0%</c:formatCode>
                <c:ptCount val="4"/>
                <c:pt idx="0">
                  <c:v>0.70110458283987165</c:v>
                </c:pt>
                <c:pt idx="1">
                  <c:v>0.61480107749083435</c:v>
                </c:pt>
                <c:pt idx="2">
                  <c:v>0.54026319213377683</c:v>
                </c:pt>
                <c:pt idx="3">
                  <c:v>0.57237554750946218</c:v>
                </c:pt>
              </c:numCache>
            </c:numRef>
          </c:val>
        </c:ser>
        <c:ser>
          <c:idx val="1"/>
          <c:order val="1"/>
          <c:tx>
            <c:strRef>
              <c:f>Sheet1!$C$1</c:f>
              <c:strCache>
                <c:ptCount val="1"/>
                <c:pt idx="0">
                  <c:v>Senior</c:v>
                </c:pt>
              </c:strCache>
            </c:strRef>
          </c:tx>
          <c:invertIfNegative val="0"/>
          <c:dLbls>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Sheet1!$C$2:$C$5</c:f>
              <c:numCache>
                <c:formatCode>0.0%</c:formatCode>
                <c:ptCount val="4"/>
                <c:pt idx="0">
                  <c:v>0.48956860602553387</c:v>
                </c:pt>
                <c:pt idx="1">
                  <c:v>0.46301726323772013</c:v>
                </c:pt>
                <c:pt idx="2">
                  <c:v>0.44671070881122921</c:v>
                </c:pt>
                <c:pt idx="3">
                  <c:v>0.46473458720821814</c:v>
                </c:pt>
              </c:numCache>
            </c:numRef>
          </c:val>
        </c:ser>
        <c:dLbls>
          <c:showLegendKey val="0"/>
          <c:showVal val="0"/>
          <c:showCatName val="0"/>
          <c:showSerName val="0"/>
          <c:showPercent val="0"/>
          <c:showBubbleSize val="0"/>
        </c:dLbls>
        <c:gapWidth val="150"/>
        <c:axId val="32964608"/>
        <c:axId val="32966144"/>
      </c:barChart>
      <c:catAx>
        <c:axId val="32964608"/>
        <c:scaling>
          <c:orientation val="minMax"/>
        </c:scaling>
        <c:delete val="0"/>
        <c:axPos val="b"/>
        <c:majorTickMark val="none"/>
        <c:minorTickMark val="none"/>
        <c:tickLblPos val="nextTo"/>
        <c:crossAx val="32966144"/>
        <c:crosses val="autoZero"/>
        <c:auto val="1"/>
        <c:lblAlgn val="ctr"/>
        <c:lblOffset val="100"/>
        <c:noMultiLvlLbl val="0"/>
      </c:catAx>
      <c:valAx>
        <c:axId val="32966144"/>
        <c:scaling>
          <c:orientation val="minMax"/>
          <c:max val="1"/>
        </c:scaling>
        <c:delete val="0"/>
        <c:axPos val="l"/>
        <c:majorGridlines/>
        <c:numFmt formatCode="0%" sourceLinked="0"/>
        <c:majorTickMark val="none"/>
        <c:minorTickMark val="none"/>
        <c:tickLblPos val="nextTo"/>
        <c:crossAx val="3296460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First Year</c:v>
                </c:pt>
              </c:strCache>
            </c:strRef>
          </c:tx>
          <c:invertIfNegative val="0"/>
          <c:dLbls>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Sheet1!$B$2:$B$5</c:f>
              <c:numCache>
                <c:formatCode>0.0%</c:formatCode>
                <c:ptCount val="4"/>
                <c:pt idx="0">
                  <c:v>2.5581104993170432E-2</c:v>
                </c:pt>
                <c:pt idx="1">
                  <c:v>2.0303861298593111E-2</c:v>
                </c:pt>
                <c:pt idx="2">
                  <c:v>2.1628229229616658E-2</c:v>
                </c:pt>
                <c:pt idx="3">
                  <c:v>2.1811635394422137E-2</c:v>
                </c:pt>
              </c:numCache>
            </c:numRef>
          </c:val>
        </c:ser>
        <c:ser>
          <c:idx val="1"/>
          <c:order val="1"/>
          <c:tx>
            <c:strRef>
              <c:f>Sheet1!$C$1</c:f>
              <c:strCache>
                <c:ptCount val="1"/>
                <c:pt idx="0">
                  <c:v>Senior</c:v>
                </c:pt>
              </c:strCache>
            </c:strRef>
          </c:tx>
          <c:invertIfNegative val="0"/>
          <c:dLbls>
            <c:dLbl>
              <c:idx val="1"/>
              <c:layout>
                <c:manualLayout>
                  <c:x val="3.1045751633986929E-2"/>
                  <c:y val="0"/>
                </c:manualLayout>
              </c:layout>
              <c:showLegendKey val="0"/>
              <c:showVal val="1"/>
              <c:showCatName val="0"/>
              <c:showSerName val="0"/>
              <c:showPercent val="0"/>
              <c:showBubbleSize val="0"/>
            </c:dLbl>
            <c:dLbl>
              <c:idx val="2"/>
              <c:layout>
                <c:manualLayout>
                  <c:x val="3.4313725490196081E-2"/>
                  <c:y val="3.0864197530864196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Sheet1!$C$2:$C$5</c:f>
              <c:numCache>
                <c:formatCode>0.0%</c:formatCode>
                <c:ptCount val="4"/>
                <c:pt idx="0">
                  <c:v>0.29412768199149786</c:v>
                </c:pt>
                <c:pt idx="1">
                  <c:v>0.30577201536905085</c:v>
                </c:pt>
                <c:pt idx="2">
                  <c:v>0.32324363247787441</c:v>
                </c:pt>
                <c:pt idx="3">
                  <c:v>0.32476305248814957</c:v>
                </c:pt>
              </c:numCache>
            </c:numRef>
          </c:val>
        </c:ser>
        <c:dLbls>
          <c:showLegendKey val="0"/>
          <c:showVal val="0"/>
          <c:showCatName val="0"/>
          <c:showSerName val="0"/>
          <c:showPercent val="0"/>
          <c:showBubbleSize val="0"/>
        </c:dLbls>
        <c:gapWidth val="150"/>
        <c:axId val="119113600"/>
        <c:axId val="119115136"/>
      </c:barChart>
      <c:catAx>
        <c:axId val="119113600"/>
        <c:scaling>
          <c:orientation val="minMax"/>
        </c:scaling>
        <c:delete val="0"/>
        <c:axPos val="b"/>
        <c:majorTickMark val="none"/>
        <c:minorTickMark val="none"/>
        <c:tickLblPos val="nextTo"/>
        <c:crossAx val="119115136"/>
        <c:crosses val="autoZero"/>
        <c:auto val="1"/>
        <c:lblAlgn val="ctr"/>
        <c:lblOffset val="100"/>
        <c:noMultiLvlLbl val="0"/>
      </c:catAx>
      <c:valAx>
        <c:axId val="119115136"/>
        <c:scaling>
          <c:orientation val="minMax"/>
          <c:max val="1"/>
        </c:scaling>
        <c:delete val="0"/>
        <c:axPos val="l"/>
        <c:majorGridlines/>
        <c:numFmt formatCode="0%" sourceLinked="0"/>
        <c:majorTickMark val="none"/>
        <c:minorTickMark val="none"/>
        <c:tickLblPos val="nextTo"/>
        <c:crossAx val="11911360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a:t>Mean Rating of Relationships with Other Students</a:t>
            </a:r>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Sheet1!$B$2:$B$5</c:f>
              <c:numCache>
                <c:formatCode>.00</c:formatCode>
                <c:ptCount val="4"/>
                <c:pt idx="0">
                  <c:v>5.1786664439650867</c:v>
                </c:pt>
                <c:pt idx="1">
                  <c:v>5.3138822581603868</c:v>
                </c:pt>
                <c:pt idx="2">
                  <c:v>5.4666075955550104</c:v>
                </c:pt>
                <c:pt idx="3">
                  <c:v>5.5165275696037055</c:v>
                </c:pt>
              </c:numCache>
            </c:numRef>
          </c:val>
        </c:ser>
        <c:ser>
          <c:idx val="1"/>
          <c:order val="1"/>
          <c:tx>
            <c:strRef>
              <c:f>Sheet1!$C$1</c:f>
              <c:strCache>
                <c:ptCount val="1"/>
                <c:pt idx="0">
                  <c:v>Senior</c:v>
                </c:pt>
              </c:strCache>
            </c:strRef>
          </c:tx>
          <c:invertIfNegative val="0"/>
          <c:dLbls>
            <c:dLbl>
              <c:idx val="0"/>
              <c:layout>
                <c:manualLayout>
                  <c:x val="2.1241830065359478E-2"/>
                  <c:y val="0"/>
                </c:manualLayout>
              </c:layout>
              <c:showLegendKey val="0"/>
              <c:showVal val="1"/>
              <c:showCatName val="0"/>
              <c:showSerName val="0"/>
              <c:showPercent val="0"/>
              <c:showBubbleSize val="0"/>
            </c:dLbl>
            <c:dLbl>
              <c:idx val="1"/>
              <c:layout>
                <c:manualLayout>
                  <c:x val="2.1241830065359478E-2"/>
                  <c:y val="2.829185424004443E-17"/>
                </c:manualLayout>
              </c:layout>
              <c:showLegendKey val="0"/>
              <c:showVal val="1"/>
              <c:showCatName val="0"/>
              <c:showSerName val="0"/>
              <c:showPercent val="0"/>
              <c:showBubbleSize val="0"/>
            </c:dLbl>
            <c:dLbl>
              <c:idx val="2"/>
              <c:layout>
                <c:manualLayout>
                  <c:x val="1.7973856209150325E-2"/>
                  <c:y val="0"/>
                </c:manualLayout>
              </c:layout>
              <c:showLegendKey val="0"/>
              <c:showVal val="1"/>
              <c:showCatName val="0"/>
              <c:showSerName val="0"/>
              <c:showPercent val="0"/>
              <c:showBubbleSize val="0"/>
            </c:dLbl>
            <c:dLbl>
              <c:idx val="3"/>
              <c:layout>
                <c:manualLayout>
                  <c:x val="1.6339869281045753E-2"/>
                  <c:y val="-9.2592592592592882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Sheet1!$C$2:$C$5</c:f>
              <c:numCache>
                <c:formatCode>.00</c:formatCode>
                <c:ptCount val="4"/>
                <c:pt idx="0">
                  <c:v>5.2389498702222825</c:v>
                </c:pt>
                <c:pt idx="1">
                  <c:v>5.4130065481741854</c:v>
                </c:pt>
                <c:pt idx="2">
                  <c:v>5.5905824530323001</c:v>
                </c:pt>
                <c:pt idx="3">
                  <c:v>5.6388597798852187</c:v>
                </c:pt>
              </c:numCache>
            </c:numRef>
          </c:val>
        </c:ser>
        <c:dLbls>
          <c:showLegendKey val="0"/>
          <c:showVal val="0"/>
          <c:showCatName val="0"/>
          <c:showSerName val="0"/>
          <c:showPercent val="0"/>
          <c:showBubbleSize val="0"/>
        </c:dLbls>
        <c:gapWidth val="150"/>
        <c:axId val="119223808"/>
        <c:axId val="119225344"/>
      </c:barChart>
      <c:catAx>
        <c:axId val="119223808"/>
        <c:scaling>
          <c:orientation val="minMax"/>
        </c:scaling>
        <c:delete val="0"/>
        <c:axPos val="b"/>
        <c:majorTickMark val="none"/>
        <c:minorTickMark val="none"/>
        <c:tickLblPos val="nextTo"/>
        <c:crossAx val="119225344"/>
        <c:crosses val="autoZero"/>
        <c:auto val="1"/>
        <c:lblAlgn val="ctr"/>
        <c:lblOffset val="100"/>
        <c:noMultiLvlLbl val="0"/>
      </c:catAx>
      <c:valAx>
        <c:axId val="119225344"/>
        <c:scaling>
          <c:orientation val="minMax"/>
          <c:max val="7"/>
          <c:min val="1"/>
        </c:scaling>
        <c:delete val="0"/>
        <c:axPos val="l"/>
        <c:majorGridlines/>
        <c:numFmt formatCode=".00" sourceLinked="1"/>
        <c:majorTickMark val="none"/>
        <c:minorTickMark val="none"/>
        <c:tickLblPos val="nextTo"/>
        <c:crossAx val="11922380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a:t>Mean Rating of Relationships with Faculty Members</a:t>
            </a:r>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Sheet1!$B$2:$B$5</c:f>
              <c:numCache>
                <c:formatCode>.00</c:formatCode>
                <c:ptCount val="4"/>
                <c:pt idx="0">
                  <c:v>5.2785079382243145</c:v>
                </c:pt>
                <c:pt idx="1">
                  <c:v>5.2094329241653181</c:v>
                </c:pt>
                <c:pt idx="2">
                  <c:v>5.1843741233414038</c:v>
                </c:pt>
                <c:pt idx="3">
                  <c:v>5.2942578865819634</c:v>
                </c:pt>
              </c:numCache>
            </c:numRef>
          </c:val>
        </c:ser>
        <c:ser>
          <c:idx val="1"/>
          <c:order val="1"/>
          <c:tx>
            <c:strRef>
              <c:f>Sheet1!$C$1</c:f>
              <c:strCache>
                <c:ptCount val="1"/>
                <c:pt idx="0">
                  <c:v>Senior</c:v>
                </c:pt>
              </c:strCache>
            </c:strRef>
          </c:tx>
          <c:invertIfNegative val="0"/>
          <c:dLbls>
            <c:dLbl>
              <c:idx val="0"/>
              <c:layout>
                <c:manualLayout>
                  <c:x val="2.1241830065359478E-2"/>
                  <c:y val="2.829185424004443E-17"/>
                </c:manualLayout>
              </c:layout>
              <c:showLegendKey val="0"/>
              <c:showVal val="1"/>
              <c:showCatName val="0"/>
              <c:showSerName val="0"/>
              <c:showPercent val="0"/>
              <c:showBubbleSize val="0"/>
            </c:dLbl>
            <c:dLbl>
              <c:idx val="1"/>
              <c:layout>
                <c:manualLayout>
                  <c:x val="1.9607843137254902E-2"/>
                  <c:y val="-6.1728395061728392E-3"/>
                </c:manualLayout>
              </c:layout>
              <c:showLegendKey val="0"/>
              <c:showVal val="1"/>
              <c:showCatName val="0"/>
              <c:showSerName val="0"/>
              <c:showPercent val="0"/>
              <c:showBubbleSize val="0"/>
            </c:dLbl>
            <c:dLbl>
              <c:idx val="2"/>
              <c:layout>
                <c:manualLayout>
                  <c:x val="1.7973856209150325E-2"/>
                  <c:y val="-2.829185424004443E-17"/>
                </c:manualLayout>
              </c:layout>
              <c:showLegendKey val="0"/>
              <c:showVal val="1"/>
              <c:showCatName val="0"/>
              <c:showSerName val="0"/>
              <c:showPercent val="0"/>
              <c:showBubbleSize val="0"/>
            </c:dLbl>
            <c:dLbl>
              <c:idx val="3"/>
              <c:layout>
                <c:manualLayout>
                  <c:x val="1.6339869281045753E-2"/>
                  <c:y val="-6.1728395061728392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Sheet1!$C$2:$C$5</c:f>
              <c:numCache>
                <c:formatCode>.00</c:formatCode>
                <c:ptCount val="4"/>
                <c:pt idx="0">
                  <c:v>5.3818177621764809</c:v>
                </c:pt>
                <c:pt idx="1">
                  <c:v>5.299577146595376</c:v>
                </c:pt>
                <c:pt idx="2">
                  <c:v>5.3605849152289418</c:v>
                </c:pt>
                <c:pt idx="3">
                  <c:v>5.4645992409334951</c:v>
                </c:pt>
              </c:numCache>
            </c:numRef>
          </c:val>
        </c:ser>
        <c:dLbls>
          <c:showLegendKey val="0"/>
          <c:showVal val="0"/>
          <c:showCatName val="0"/>
          <c:showSerName val="0"/>
          <c:showPercent val="0"/>
          <c:showBubbleSize val="0"/>
        </c:dLbls>
        <c:gapWidth val="150"/>
        <c:axId val="119278976"/>
        <c:axId val="119288960"/>
      </c:barChart>
      <c:catAx>
        <c:axId val="119278976"/>
        <c:scaling>
          <c:orientation val="minMax"/>
        </c:scaling>
        <c:delete val="0"/>
        <c:axPos val="b"/>
        <c:majorTickMark val="none"/>
        <c:minorTickMark val="none"/>
        <c:tickLblPos val="nextTo"/>
        <c:crossAx val="119288960"/>
        <c:crosses val="autoZero"/>
        <c:auto val="1"/>
        <c:lblAlgn val="ctr"/>
        <c:lblOffset val="100"/>
        <c:noMultiLvlLbl val="0"/>
      </c:catAx>
      <c:valAx>
        <c:axId val="119288960"/>
        <c:scaling>
          <c:orientation val="minMax"/>
          <c:max val="7"/>
          <c:min val="1"/>
        </c:scaling>
        <c:delete val="0"/>
        <c:axPos val="l"/>
        <c:majorGridlines/>
        <c:numFmt formatCode=".00" sourceLinked="1"/>
        <c:majorTickMark val="none"/>
        <c:minorTickMark val="none"/>
        <c:tickLblPos val="nextTo"/>
        <c:crossAx val="11927897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a:t>Mean Rating of Relationships with Administrative Personnel and Offices</a:t>
            </a:r>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Sheet1!$B$2:$B$5</c:f>
              <c:numCache>
                <c:formatCode>.00</c:formatCode>
                <c:ptCount val="4"/>
                <c:pt idx="0">
                  <c:v>4.8225434728446492</c:v>
                </c:pt>
                <c:pt idx="1">
                  <c:v>4.7610267689639647</c:v>
                </c:pt>
                <c:pt idx="2">
                  <c:v>4.7651795827726113</c:v>
                </c:pt>
                <c:pt idx="3">
                  <c:v>4.8472038482132422</c:v>
                </c:pt>
              </c:numCache>
            </c:numRef>
          </c:val>
        </c:ser>
        <c:ser>
          <c:idx val="1"/>
          <c:order val="1"/>
          <c:tx>
            <c:strRef>
              <c:f>Sheet1!$C$1</c:f>
              <c:strCache>
                <c:ptCount val="1"/>
                <c:pt idx="0">
                  <c:v>Senior</c:v>
                </c:pt>
              </c:strCache>
            </c:strRef>
          </c:tx>
          <c:invertIfNegative val="0"/>
          <c:dLbls>
            <c:dLbl>
              <c:idx val="1"/>
              <c:layout>
                <c:manualLayout>
                  <c:x val="1.9607843137254902E-2"/>
                  <c:y val="3.0864197530864196E-3"/>
                </c:manualLayout>
              </c:layout>
              <c:showLegendKey val="0"/>
              <c:showVal val="1"/>
              <c:showCatName val="0"/>
              <c:showSerName val="0"/>
              <c:showPercent val="0"/>
              <c:showBubbleSize val="0"/>
            </c:dLbl>
            <c:dLbl>
              <c:idx val="2"/>
              <c:layout>
                <c:manualLayout>
                  <c:x val="1.7973856209150325E-2"/>
                  <c:y val="9.2592592592592587E-3"/>
                </c:manualLayout>
              </c:layout>
              <c:showLegendKey val="0"/>
              <c:showVal val="1"/>
              <c:showCatName val="0"/>
              <c:showSerName val="0"/>
              <c:showPercent val="0"/>
              <c:showBubbleSize val="0"/>
            </c:dLbl>
            <c:dLbl>
              <c:idx val="3"/>
              <c:layout>
                <c:manualLayout>
                  <c:x val="2.6143790849673203E-2"/>
                  <c:y val="0"/>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Sheet1!$C$2:$C$5</c:f>
              <c:numCache>
                <c:formatCode>.00</c:formatCode>
                <c:ptCount val="4"/>
                <c:pt idx="0">
                  <c:v>4.3434628488282963</c:v>
                </c:pt>
                <c:pt idx="1">
                  <c:v>4.5164575846203157</c:v>
                </c:pt>
                <c:pt idx="2">
                  <c:v>4.5592350927658423</c:v>
                </c:pt>
                <c:pt idx="3">
                  <c:v>4.6634080928316957</c:v>
                </c:pt>
              </c:numCache>
            </c:numRef>
          </c:val>
        </c:ser>
        <c:dLbls>
          <c:showLegendKey val="0"/>
          <c:showVal val="0"/>
          <c:showCatName val="0"/>
          <c:showSerName val="0"/>
          <c:showPercent val="0"/>
          <c:showBubbleSize val="0"/>
        </c:dLbls>
        <c:gapWidth val="150"/>
        <c:axId val="119388032"/>
        <c:axId val="119389568"/>
      </c:barChart>
      <c:catAx>
        <c:axId val="119388032"/>
        <c:scaling>
          <c:orientation val="minMax"/>
        </c:scaling>
        <c:delete val="0"/>
        <c:axPos val="b"/>
        <c:majorTickMark val="none"/>
        <c:minorTickMark val="none"/>
        <c:tickLblPos val="nextTo"/>
        <c:crossAx val="119389568"/>
        <c:crosses val="autoZero"/>
        <c:auto val="1"/>
        <c:lblAlgn val="ctr"/>
        <c:lblOffset val="100"/>
        <c:noMultiLvlLbl val="0"/>
      </c:catAx>
      <c:valAx>
        <c:axId val="119389568"/>
        <c:scaling>
          <c:orientation val="minMax"/>
          <c:max val="7"/>
          <c:min val="1"/>
        </c:scaling>
        <c:delete val="0"/>
        <c:axPos val="l"/>
        <c:majorGridlines/>
        <c:numFmt formatCode=".00" sourceLinked="1"/>
        <c:majorTickMark val="none"/>
        <c:minorTickMark val="none"/>
        <c:tickLblPos val="nextTo"/>
        <c:crossAx val="11938803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lineChart>
        <c:grouping val="standard"/>
        <c:varyColors val="0"/>
        <c:ser>
          <c:idx val="0"/>
          <c:order val="0"/>
          <c:tx>
            <c:strRef>
              <c:f>Comparisons!$B$68</c:f>
              <c:strCache>
                <c:ptCount val="1"/>
                <c:pt idx="0">
                  <c:v>Quality of relationships with other students</c:v>
                </c:pt>
              </c:strCache>
            </c:strRef>
          </c:tx>
          <c:dLbls>
            <c:showLegendKey val="0"/>
            <c:showVal val="1"/>
            <c:showCatName val="0"/>
            <c:showSerName val="0"/>
            <c:showPercent val="0"/>
            <c:showBubbleSize val="0"/>
            <c:showLeaderLines val="0"/>
          </c:dLbls>
          <c:cat>
            <c:numRef>
              <c:f>Comparisons!$C$67:$F$67</c:f>
              <c:numCache>
                <c:formatCode>0</c:formatCode>
                <c:ptCount val="4"/>
                <c:pt idx="0">
                  <c:v>2002</c:v>
                </c:pt>
                <c:pt idx="1">
                  <c:v>2004</c:v>
                </c:pt>
                <c:pt idx="2">
                  <c:v>2008</c:v>
                </c:pt>
                <c:pt idx="3">
                  <c:v>2011</c:v>
                </c:pt>
              </c:numCache>
            </c:numRef>
          </c:cat>
          <c:val>
            <c:numRef>
              <c:f>Comparisons!$C$68:$F$68</c:f>
              <c:numCache>
                <c:formatCode>0%</c:formatCode>
                <c:ptCount val="4"/>
                <c:pt idx="0">
                  <c:v>0.66900000000000004</c:v>
                </c:pt>
                <c:pt idx="1">
                  <c:v>0.77</c:v>
                </c:pt>
                <c:pt idx="2">
                  <c:v>0.63</c:v>
                </c:pt>
                <c:pt idx="3">
                  <c:v>0.69</c:v>
                </c:pt>
              </c:numCache>
            </c:numRef>
          </c:val>
          <c:smooth val="0"/>
        </c:ser>
        <c:ser>
          <c:idx val="1"/>
          <c:order val="1"/>
          <c:tx>
            <c:strRef>
              <c:f>Comparisons!$B$69</c:f>
              <c:strCache>
                <c:ptCount val="1"/>
                <c:pt idx="0">
                  <c:v>Quality of relationships with faculty members</c:v>
                </c:pt>
              </c:strCache>
            </c:strRef>
          </c:tx>
          <c:dLbls>
            <c:showLegendKey val="0"/>
            <c:showVal val="1"/>
            <c:showCatName val="0"/>
            <c:showSerName val="0"/>
            <c:showPercent val="0"/>
            <c:showBubbleSize val="0"/>
            <c:showLeaderLines val="0"/>
          </c:dLbls>
          <c:cat>
            <c:numRef>
              <c:f>Comparisons!$C$67:$F$67</c:f>
              <c:numCache>
                <c:formatCode>0</c:formatCode>
                <c:ptCount val="4"/>
                <c:pt idx="0">
                  <c:v>2002</c:v>
                </c:pt>
                <c:pt idx="1">
                  <c:v>2004</c:v>
                </c:pt>
                <c:pt idx="2">
                  <c:v>2008</c:v>
                </c:pt>
                <c:pt idx="3">
                  <c:v>2011</c:v>
                </c:pt>
              </c:numCache>
            </c:numRef>
          </c:cat>
          <c:val>
            <c:numRef>
              <c:f>Comparisons!$C$69:$F$69</c:f>
              <c:numCache>
                <c:formatCode>0%</c:formatCode>
                <c:ptCount val="4"/>
                <c:pt idx="0">
                  <c:v>0.78200000000000003</c:v>
                </c:pt>
                <c:pt idx="1">
                  <c:v>0.84</c:v>
                </c:pt>
                <c:pt idx="2">
                  <c:v>0.72</c:v>
                </c:pt>
                <c:pt idx="3">
                  <c:v>0.72</c:v>
                </c:pt>
              </c:numCache>
            </c:numRef>
          </c:val>
          <c:smooth val="0"/>
        </c:ser>
        <c:ser>
          <c:idx val="2"/>
          <c:order val="2"/>
          <c:tx>
            <c:strRef>
              <c:f>Comparisons!$B$70</c:f>
              <c:strCache>
                <c:ptCount val="1"/>
                <c:pt idx="0">
                  <c:v>Quality of relationships with administrative personnel and offices</c:v>
                </c:pt>
              </c:strCache>
            </c:strRef>
          </c:tx>
          <c:marker>
            <c:spPr>
              <a:solidFill>
                <a:schemeClr val="accent1">
                  <a:lumMod val="25000"/>
                </a:schemeClr>
              </a:solidFill>
              <a:ln>
                <a:solidFill>
                  <a:schemeClr val="accent1">
                    <a:lumMod val="25000"/>
                  </a:schemeClr>
                </a:solidFill>
              </a:ln>
            </c:spPr>
          </c:marker>
          <c:dPt>
            <c:idx val="1"/>
            <c:bubble3D val="0"/>
            <c:spPr>
              <a:ln>
                <a:solidFill>
                  <a:schemeClr val="accent1">
                    <a:lumMod val="25000"/>
                  </a:schemeClr>
                </a:solidFill>
              </a:ln>
            </c:spPr>
          </c:dPt>
          <c:dPt>
            <c:idx val="2"/>
            <c:bubble3D val="0"/>
            <c:spPr>
              <a:ln>
                <a:solidFill>
                  <a:schemeClr val="accent1">
                    <a:lumMod val="25000"/>
                  </a:schemeClr>
                </a:solidFill>
              </a:ln>
            </c:spPr>
          </c:dPt>
          <c:dPt>
            <c:idx val="3"/>
            <c:bubble3D val="0"/>
            <c:spPr>
              <a:ln>
                <a:solidFill>
                  <a:schemeClr val="accent1">
                    <a:lumMod val="25000"/>
                  </a:schemeClr>
                </a:solidFill>
              </a:ln>
            </c:spPr>
          </c:dPt>
          <c:dLbls>
            <c:showLegendKey val="0"/>
            <c:showVal val="1"/>
            <c:showCatName val="0"/>
            <c:showSerName val="0"/>
            <c:showPercent val="0"/>
            <c:showBubbleSize val="0"/>
            <c:showLeaderLines val="0"/>
          </c:dLbls>
          <c:cat>
            <c:numRef>
              <c:f>Comparisons!$C$67:$F$67</c:f>
              <c:numCache>
                <c:formatCode>0</c:formatCode>
                <c:ptCount val="4"/>
                <c:pt idx="0">
                  <c:v>2002</c:v>
                </c:pt>
                <c:pt idx="1">
                  <c:v>2004</c:v>
                </c:pt>
                <c:pt idx="2">
                  <c:v>2008</c:v>
                </c:pt>
                <c:pt idx="3">
                  <c:v>2011</c:v>
                </c:pt>
              </c:numCache>
            </c:numRef>
          </c:cat>
          <c:val>
            <c:numRef>
              <c:f>Comparisons!$C$70:$F$70</c:f>
              <c:numCache>
                <c:formatCode>0%</c:formatCode>
                <c:ptCount val="4"/>
                <c:pt idx="0">
                  <c:v>0.54500000000000004</c:v>
                </c:pt>
                <c:pt idx="1">
                  <c:v>0.67</c:v>
                </c:pt>
                <c:pt idx="2">
                  <c:v>0.53</c:v>
                </c:pt>
                <c:pt idx="3">
                  <c:v>0.61</c:v>
                </c:pt>
              </c:numCache>
            </c:numRef>
          </c:val>
          <c:smooth val="0"/>
        </c:ser>
        <c:dLbls>
          <c:showLegendKey val="0"/>
          <c:showVal val="0"/>
          <c:showCatName val="0"/>
          <c:showSerName val="0"/>
          <c:showPercent val="0"/>
          <c:showBubbleSize val="0"/>
        </c:dLbls>
        <c:marker val="1"/>
        <c:smooth val="0"/>
        <c:axId val="90145920"/>
        <c:axId val="90147456"/>
      </c:lineChart>
      <c:catAx>
        <c:axId val="90145920"/>
        <c:scaling>
          <c:orientation val="minMax"/>
        </c:scaling>
        <c:delete val="0"/>
        <c:axPos val="b"/>
        <c:numFmt formatCode="0" sourceLinked="1"/>
        <c:majorTickMark val="out"/>
        <c:minorTickMark val="none"/>
        <c:tickLblPos val="nextTo"/>
        <c:crossAx val="90147456"/>
        <c:crosses val="autoZero"/>
        <c:auto val="1"/>
        <c:lblAlgn val="ctr"/>
        <c:lblOffset val="100"/>
        <c:noMultiLvlLbl val="0"/>
      </c:catAx>
      <c:valAx>
        <c:axId val="90147456"/>
        <c:scaling>
          <c:orientation val="minMax"/>
          <c:min val="0.30000000000000004"/>
        </c:scaling>
        <c:delete val="0"/>
        <c:axPos val="l"/>
        <c:majorGridlines/>
        <c:numFmt formatCode="0%" sourceLinked="1"/>
        <c:majorTickMark val="out"/>
        <c:minorTickMark val="none"/>
        <c:tickLblPos val="nextTo"/>
        <c:crossAx val="90145920"/>
        <c:crosses val="autoZero"/>
        <c:crossBetween val="between"/>
        <c:majorUnit val="0.1"/>
      </c:valAx>
    </c:plotArea>
    <c:legend>
      <c:legendPos val="r"/>
      <c:layout/>
      <c:overlay val="0"/>
    </c:legend>
    <c:plotVisOnly val="1"/>
    <c:dispBlanksAs val="gap"/>
    <c:showDLblsOverMax val="0"/>
  </c:chart>
  <c:txPr>
    <a:bodyPr/>
    <a:lstStyle/>
    <a:p>
      <a:pPr>
        <a:defRPr sz="16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lineChart>
        <c:grouping val="standard"/>
        <c:varyColors val="0"/>
        <c:ser>
          <c:idx val="0"/>
          <c:order val="0"/>
          <c:tx>
            <c:strRef>
              <c:f>Comparisons!$H$68</c:f>
              <c:strCache>
                <c:ptCount val="1"/>
                <c:pt idx="0">
                  <c:v>Quality of relationships with other students</c:v>
                </c:pt>
              </c:strCache>
            </c:strRef>
          </c:tx>
          <c:dLbls>
            <c:dLbl>
              <c:idx val="1"/>
              <c:layout>
                <c:manualLayout>
                  <c:x val="-1.6304347826086956E-2"/>
                  <c:y val="7.4829931972789115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Comparisons!$I$62:$L$62</c:f>
              <c:numCache>
                <c:formatCode>0</c:formatCode>
                <c:ptCount val="4"/>
                <c:pt idx="0">
                  <c:v>2002</c:v>
                </c:pt>
                <c:pt idx="1">
                  <c:v>2004</c:v>
                </c:pt>
                <c:pt idx="2">
                  <c:v>2008</c:v>
                </c:pt>
                <c:pt idx="3">
                  <c:v>2011</c:v>
                </c:pt>
              </c:numCache>
            </c:numRef>
          </c:cat>
          <c:val>
            <c:numRef>
              <c:f>Comparisons!$I$68:$L$68</c:f>
              <c:numCache>
                <c:formatCode>0%</c:formatCode>
                <c:ptCount val="4"/>
                <c:pt idx="0">
                  <c:v>0.70799999999999996</c:v>
                </c:pt>
                <c:pt idx="1">
                  <c:v>0.8</c:v>
                </c:pt>
                <c:pt idx="2">
                  <c:v>0.76</c:v>
                </c:pt>
                <c:pt idx="3">
                  <c:v>0.75</c:v>
                </c:pt>
              </c:numCache>
            </c:numRef>
          </c:val>
          <c:smooth val="0"/>
        </c:ser>
        <c:ser>
          <c:idx val="1"/>
          <c:order val="1"/>
          <c:tx>
            <c:strRef>
              <c:f>Comparisons!$H$69</c:f>
              <c:strCache>
                <c:ptCount val="1"/>
                <c:pt idx="0">
                  <c:v>Quality of relationships with faculty members</c:v>
                </c:pt>
              </c:strCache>
            </c:strRef>
          </c:tx>
          <c:dLbls>
            <c:dLbl>
              <c:idx val="2"/>
              <c:layout>
                <c:manualLayout>
                  <c:x val="-3.6231884057971678E-3"/>
                  <c:y val="6.1224489795918366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Comparisons!$I$62:$L$62</c:f>
              <c:numCache>
                <c:formatCode>0</c:formatCode>
                <c:ptCount val="4"/>
                <c:pt idx="0">
                  <c:v>2002</c:v>
                </c:pt>
                <c:pt idx="1">
                  <c:v>2004</c:v>
                </c:pt>
                <c:pt idx="2">
                  <c:v>2008</c:v>
                </c:pt>
                <c:pt idx="3">
                  <c:v>2011</c:v>
                </c:pt>
              </c:numCache>
            </c:numRef>
          </c:cat>
          <c:val>
            <c:numRef>
              <c:f>Comparisons!$I$69:$L$69</c:f>
              <c:numCache>
                <c:formatCode>0%</c:formatCode>
                <c:ptCount val="4"/>
                <c:pt idx="0">
                  <c:v>0.79800000000000004</c:v>
                </c:pt>
                <c:pt idx="1">
                  <c:v>0.84</c:v>
                </c:pt>
                <c:pt idx="2">
                  <c:v>0.73</c:v>
                </c:pt>
                <c:pt idx="3">
                  <c:v>0.75</c:v>
                </c:pt>
              </c:numCache>
            </c:numRef>
          </c:val>
          <c:smooth val="0"/>
        </c:ser>
        <c:ser>
          <c:idx val="2"/>
          <c:order val="2"/>
          <c:tx>
            <c:strRef>
              <c:f>Comparisons!$H$70</c:f>
              <c:strCache>
                <c:ptCount val="1"/>
                <c:pt idx="0">
                  <c:v>Quality of relationships with administrative personnel and offices</c:v>
                </c:pt>
              </c:strCache>
            </c:strRef>
          </c:tx>
          <c:spPr>
            <a:ln>
              <a:solidFill>
                <a:schemeClr val="accent1">
                  <a:lumMod val="25000"/>
                </a:schemeClr>
              </a:solidFill>
            </a:ln>
          </c:spPr>
          <c:marker>
            <c:spPr>
              <a:solidFill>
                <a:schemeClr val="accent1">
                  <a:lumMod val="25000"/>
                </a:schemeClr>
              </a:solidFill>
              <a:ln>
                <a:solidFill>
                  <a:schemeClr val="accent1">
                    <a:lumMod val="25000"/>
                  </a:schemeClr>
                </a:solidFill>
              </a:ln>
            </c:spPr>
          </c:marker>
          <c:dLbls>
            <c:dLbl>
              <c:idx val="2"/>
              <c:layout>
                <c:manualLayout>
                  <c:x val="-3.6231884057971678E-3"/>
                  <c:y val="7.1428571428571425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Comparisons!$I$62:$L$62</c:f>
              <c:numCache>
                <c:formatCode>0</c:formatCode>
                <c:ptCount val="4"/>
                <c:pt idx="0">
                  <c:v>2002</c:v>
                </c:pt>
                <c:pt idx="1">
                  <c:v>2004</c:v>
                </c:pt>
                <c:pt idx="2">
                  <c:v>2008</c:v>
                </c:pt>
                <c:pt idx="3">
                  <c:v>2011</c:v>
                </c:pt>
              </c:numCache>
            </c:numRef>
          </c:cat>
          <c:val>
            <c:numRef>
              <c:f>Comparisons!$I$70:$L$70</c:f>
              <c:numCache>
                <c:formatCode>0%</c:formatCode>
                <c:ptCount val="4"/>
                <c:pt idx="0">
                  <c:v>0.41699999999999998</c:v>
                </c:pt>
                <c:pt idx="1">
                  <c:v>0.54</c:v>
                </c:pt>
                <c:pt idx="2">
                  <c:v>0.47</c:v>
                </c:pt>
                <c:pt idx="3">
                  <c:v>0.48</c:v>
                </c:pt>
              </c:numCache>
            </c:numRef>
          </c:val>
          <c:smooth val="0"/>
        </c:ser>
        <c:dLbls>
          <c:showLegendKey val="0"/>
          <c:showVal val="0"/>
          <c:showCatName val="0"/>
          <c:showSerName val="0"/>
          <c:showPercent val="0"/>
          <c:showBubbleSize val="0"/>
        </c:dLbls>
        <c:marker val="1"/>
        <c:smooth val="0"/>
        <c:axId val="90855680"/>
        <c:axId val="90869760"/>
      </c:lineChart>
      <c:catAx>
        <c:axId val="90855680"/>
        <c:scaling>
          <c:orientation val="minMax"/>
        </c:scaling>
        <c:delete val="0"/>
        <c:axPos val="b"/>
        <c:numFmt formatCode="0" sourceLinked="1"/>
        <c:majorTickMark val="out"/>
        <c:minorTickMark val="none"/>
        <c:tickLblPos val="nextTo"/>
        <c:crossAx val="90869760"/>
        <c:crosses val="autoZero"/>
        <c:auto val="1"/>
        <c:lblAlgn val="ctr"/>
        <c:lblOffset val="100"/>
        <c:noMultiLvlLbl val="0"/>
      </c:catAx>
      <c:valAx>
        <c:axId val="90869760"/>
        <c:scaling>
          <c:orientation val="minMax"/>
          <c:min val="0.30000000000000004"/>
        </c:scaling>
        <c:delete val="0"/>
        <c:axPos val="l"/>
        <c:majorGridlines/>
        <c:numFmt formatCode="0%" sourceLinked="1"/>
        <c:majorTickMark val="out"/>
        <c:minorTickMark val="none"/>
        <c:tickLblPos val="nextTo"/>
        <c:crossAx val="90855680"/>
        <c:crosses val="autoZero"/>
        <c:crossBetween val="between"/>
      </c:valAx>
    </c:plotArea>
    <c:legend>
      <c:legendPos val="r"/>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dirty="0" smtClean="0"/>
              <a:t>Time Spent per Week by UMass Boston Students</a:t>
            </a:r>
            <a:endParaRPr lang="en-US" sz="2000" dirty="0"/>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Sheet1!$A$2:$A$9</c:f>
              <c:strCache>
                <c:ptCount val="8"/>
                <c:pt idx="0">
                  <c:v>0 hrs/wk</c:v>
                </c:pt>
                <c:pt idx="1">
                  <c:v>1-5 hrs/wk</c:v>
                </c:pt>
                <c:pt idx="2">
                  <c:v>6-10 hrs/wk</c:v>
                </c:pt>
                <c:pt idx="3">
                  <c:v>11-15 hrs/wk</c:v>
                </c:pt>
                <c:pt idx="4">
                  <c:v>16-20 hrs/wk</c:v>
                </c:pt>
                <c:pt idx="5">
                  <c:v>21-25 hrs/wk</c:v>
                </c:pt>
                <c:pt idx="6">
                  <c:v>26-30 hrs/wk</c:v>
                </c:pt>
                <c:pt idx="7">
                  <c:v>30+ hrs/wk</c:v>
                </c:pt>
              </c:strCache>
            </c:strRef>
          </c:cat>
          <c:val>
            <c:numRef>
              <c:f>Sheet1!$B$2:$B$9</c:f>
              <c:numCache>
                <c:formatCode>0%</c:formatCode>
                <c:ptCount val="8"/>
                <c:pt idx="0">
                  <c:v>1.2317078020756593E-2</c:v>
                </c:pt>
                <c:pt idx="1">
                  <c:v>0.14715468562125564</c:v>
                </c:pt>
                <c:pt idx="2">
                  <c:v>0.2599799591252428</c:v>
                </c:pt>
                <c:pt idx="3">
                  <c:v>0.20663062137168187</c:v>
                </c:pt>
                <c:pt idx="4">
                  <c:v>0.16933449519634966</c:v>
                </c:pt>
                <c:pt idx="5">
                  <c:v>0.15486156170885851</c:v>
                </c:pt>
                <c:pt idx="6">
                  <c:v>1.9145455701825607E-2</c:v>
                </c:pt>
                <c:pt idx="7">
                  <c:v>3.0576143254031223E-2</c:v>
                </c:pt>
              </c:numCache>
            </c:numRef>
          </c:val>
        </c:ser>
        <c:ser>
          <c:idx val="1"/>
          <c:order val="1"/>
          <c:tx>
            <c:strRef>
              <c:f>Sheet1!$C$1</c:f>
              <c:strCache>
                <c:ptCount val="1"/>
                <c:pt idx="0">
                  <c:v>Seniors</c:v>
                </c:pt>
              </c:strCache>
            </c:strRef>
          </c:tx>
          <c:invertIfNegative val="0"/>
          <c:dLbls>
            <c:dLbl>
              <c:idx val="0"/>
              <c:layout>
                <c:manualLayout>
                  <c:x val="1.9696969696969695E-2"/>
                  <c:y val="3.0864197530864196E-3"/>
                </c:manualLayout>
              </c:layout>
              <c:showLegendKey val="0"/>
              <c:showVal val="1"/>
              <c:showCatName val="0"/>
              <c:showSerName val="0"/>
              <c:showPercent val="0"/>
              <c:showBubbleSize val="0"/>
            </c:dLbl>
            <c:dLbl>
              <c:idx val="4"/>
              <c:layout>
                <c:manualLayout>
                  <c:x val="1.5151515151515096E-2"/>
                  <c:y val="-6.1728395061728392E-3"/>
                </c:manualLayout>
              </c:layout>
              <c:showLegendKey val="0"/>
              <c:showVal val="1"/>
              <c:showCatName val="0"/>
              <c:showSerName val="0"/>
              <c:showPercent val="0"/>
              <c:showBubbleSize val="0"/>
            </c:dLbl>
            <c:txPr>
              <a:bodyPr/>
              <a:lstStyle/>
              <a:p>
                <a:pPr>
                  <a:defRPr sz="1600"/>
                </a:pPr>
                <a:endParaRPr lang="en-US"/>
              </a:p>
            </c:txPr>
            <c:showLegendKey val="0"/>
            <c:showVal val="1"/>
            <c:showCatName val="0"/>
            <c:showSerName val="0"/>
            <c:showPercent val="0"/>
            <c:showBubbleSize val="0"/>
            <c:showLeaderLines val="0"/>
          </c:dLbls>
          <c:cat>
            <c:strRef>
              <c:f>Sheet1!$A$2:$A$9</c:f>
              <c:strCache>
                <c:ptCount val="8"/>
                <c:pt idx="0">
                  <c:v>0 hrs/wk</c:v>
                </c:pt>
                <c:pt idx="1">
                  <c:v>1-5 hrs/wk</c:v>
                </c:pt>
                <c:pt idx="2">
                  <c:v>6-10 hrs/wk</c:v>
                </c:pt>
                <c:pt idx="3">
                  <c:v>11-15 hrs/wk</c:v>
                </c:pt>
                <c:pt idx="4">
                  <c:v>16-20 hrs/wk</c:v>
                </c:pt>
                <c:pt idx="5">
                  <c:v>21-25 hrs/wk</c:v>
                </c:pt>
                <c:pt idx="6">
                  <c:v>26-30 hrs/wk</c:v>
                </c:pt>
                <c:pt idx="7">
                  <c:v>30+ hrs/wk</c:v>
                </c:pt>
              </c:strCache>
            </c:strRef>
          </c:cat>
          <c:val>
            <c:numRef>
              <c:f>Sheet1!$C$2:$C$9</c:f>
              <c:numCache>
                <c:formatCode>0%</c:formatCode>
                <c:ptCount val="8"/>
                <c:pt idx="0">
                  <c:v>2.9386610017477542E-3</c:v>
                </c:pt>
                <c:pt idx="1">
                  <c:v>0.17047196863810382</c:v>
                </c:pt>
                <c:pt idx="2">
                  <c:v>0.24711333362062407</c:v>
                </c:pt>
                <c:pt idx="3">
                  <c:v>0.18729028438254172</c:v>
                </c:pt>
                <c:pt idx="4">
                  <c:v>0.16259687844331083</c:v>
                </c:pt>
                <c:pt idx="5">
                  <c:v>9.8638319718259412E-2</c:v>
                </c:pt>
                <c:pt idx="6">
                  <c:v>5.6798717740285554E-2</c:v>
                </c:pt>
                <c:pt idx="7">
                  <c:v>7.4151836455133444E-2</c:v>
                </c:pt>
              </c:numCache>
            </c:numRef>
          </c:val>
        </c:ser>
        <c:dLbls>
          <c:showLegendKey val="0"/>
          <c:showVal val="0"/>
          <c:showCatName val="0"/>
          <c:showSerName val="0"/>
          <c:showPercent val="0"/>
          <c:showBubbleSize val="0"/>
        </c:dLbls>
        <c:gapWidth val="150"/>
        <c:axId val="119473664"/>
        <c:axId val="119475200"/>
      </c:barChart>
      <c:catAx>
        <c:axId val="119473664"/>
        <c:scaling>
          <c:orientation val="minMax"/>
        </c:scaling>
        <c:delete val="0"/>
        <c:axPos val="b"/>
        <c:majorTickMark val="none"/>
        <c:minorTickMark val="none"/>
        <c:tickLblPos val="nextTo"/>
        <c:txPr>
          <a:bodyPr/>
          <a:lstStyle/>
          <a:p>
            <a:pPr>
              <a:defRPr sz="1400"/>
            </a:pPr>
            <a:endParaRPr lang="en-US"/>
          </a:p>
        </c:txPr>
        <c:crossAx val="119475200"/>
        <c:crosses val="autoZero"/>
        <c:auto val="1"/>
        <c:lblAlgn val="ctr"/>
        <c:lblOffset val="100"/>
        <c:noMultiLvlLbl val="0"/>
      </c:catAx>
      <c:valAx>
        <c:axId val="119475200"/>
        <c:scaling>
          <c:orientation val="minMax"/>
        </c:scaling>
        <c:delete val="0"/>
        <c:axPos val="l"/>
        <c:majorGridlines/>
        <c:numFmt formatCode="0%" sourceLinked="1"/>
        <c:majorTickMark val="none"/>
        <c:minorTickMark val="none"/>
        <c:tickLblPos val="nextTo"/>
        <c:crossAx val="11947366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 of Respondents </a:t>
            </a:r>
            <a:r>
              <a:rPr lang="en-US" dirty="0"/>
              <a:t>Who Reported Spending </a:t>
            </a:r>
            <a:r>
              <a:rPr lang="en-US" dirty="0" smtClean="0"/>
              <a:t>Any </a:t>
            </a:r>
            <a:r>
              <a:rPr lang="en-US" dirty="0"/>
              <a:t>Time Each </a:t>
            </a:r>
            <a:r>
              <a:rPr lang="en-US" dirty="0" smtClean="0"/>
              <a:t>Week Participating in </a:t>
            </a:r>
            <a:br>
              <a:rPr lang="en-US" dirty="0" smtClean="0"/>
            </a:br>
            <a:r>
              <a:rPr lang="en-US" dirty="0" smtClean="0"/>
              <a:t>Co-curricular Activities</a:t>
            </a:r>
            <a:endParaRPr lang="en-US" dirty="0"/>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Sheet1!$B$2:$B$5</c:f>
              <c:numCache>
                <c:formatCode>0.0%</c:formatCode>
                <c:ptCount val="4"/>
                <c:pt idx="0">
                  <c:v>0.3457299360396846</c:v>
                </c:pt>
                <c:pt idx="1">
                  <c:v>0.47257969458916727</c:v>
                </c:pt>
                <c:pt idx="2">
                  <c:v>0.61553487538542395</c:v>
                </c:pt>
                <c:pt idx="3">
                  <c:v>0.59737962502135988</c:v>
                </c:pt>
              </c:numCache>
            </c:numRef>
          </c:val>
        </c:ser>
        <c:ser>
          <c:idx val="1"/>
          <c:order val="1"/>
          <c:tx>
            <c:strRef>
              <c:f>Sheet1!$C$1</c:f>
              <c:strCache>
                <c:ptCount val="1"/>
                <c:pt idx="0">
                  <c:v>Senior</c:v>
                </c:pt>
              </c:strCache>
            </c:strRef>
          </c:tx>
          <c:invertIfNegative val="0"/>
          <c:dLbls>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Sheet1!$C$2:$C$5</c:f>
              <c:numCache>
                <c:formatCode>0.0%</c:formatCode>
                <c:ptCount val="4"/>
                <c:pt idx="0">
                  <c:v>0.25396233022713011</c:v>
                </c:pt>
                <c:pt idx="1">
                  <c:v>0.37329907407844654</c:v>
                </c:pt>
                <c:pt idx="2">
                  <c:v>0.53252381585413144</c:v>
                </c:pt>
                <c:pt idx="3">
                  <c:v>0.52930729756749884</c:v>
                </c:pt>
              </c:numCache>
            </c:numRef>
          </c:val>
        </c:ser>
        <c:dLbls>
          <c:showLegendKey val="0"/>
          <c:showVal val="0"/>
          <c:showCatName val="0"/>
          <c:showSerName val="0"/>
          <c:showPercent val="0"/>
          <c:showBubbleSize val="0"/>
        </c:dLbls>
        <c:gapWidth val="150"/>
        <c:axId val="119871360"/>
        <c:axId val="119872896"/>
      </c:barChart>
      <c:catAx>
        <c:axId val="119871360"/>
        <c:scaling>
          <c:orientation val="minMax"/>
        </c:scaling>
        <c:delete val="0"/>
        <c:axPos val="b"/>
        <c:majorTickMark val="none"/>
        <c:minorTickMark val="none"/>
        <c:tickLblPos val="nextTo"/>
        <c:crossAx val="119872896"/>
        <c:crosses val="autoZero"/>
        <c:auto val="1"/>
        <c:lblAlgn val="ctr"/>
        <c:lblOffset val="100"/>
        <c:noMultiLvlLbl val="0"/>
      </c:catAx>
      <c:valAx>
        <c:axId val="119872896"/>
        <c:scaling>
          <c:orientation val="minMax"/>
          <c:max val="1"/>
        </c:scaling>
        <c:delete val="0"/>
        <c:axPos val="l"/>
        <c:majorGridlines/>
        <c:numFmt formatCode="0%" sourceLinked="0"/>
        <c:majorTickMark val="none"/>
        <c:minorTickMark val="none"/>
        <c:tickLblPos val="nextTo"/>
        <c:crossAx val="11987136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Mean</a:t>
            </a:r>
            <a:r>
              <a:rPr lang="en-US" baseline="0" dirty="0" smtClean="0"/>
              <a:t> of Student Responses</a:t>
            </a:r>
            <a:endParaRPr lang="en-US" dirty="0"/>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Sheet1!$B$2:$B$5</c:f>
              <c:numCache>
                <c:formatCode>.00</c:formatCode>
                <c:ptCount val="4"/>
                <c:pt idx="0">
                  <c:v>3.64763321172149</c:v>
                </c:pt>
                <c:pt idx="1">
                  <c:v>3.7384779514247763</c:v>
                </c:pt>
                <c:pt idx="2">
                  <c:v>3.8188561280562929</c:v>
                </c:pt>
                <c:pt idx="3">
                  <c:v>3.7273796305517868</c:v>
                </c:pt>
              </c:numCache>
            </c:numRef>
          </c:val>
        </c:ser>
        <c:ser>
          <c:idx val="1"/>
          <c:order val="1"/>
          <c:tx>
            <c:strRef>
              <c:f>Sheet1!$C$1</c:f>
              <c:strCache>
                <c:ptCount val="1"/>
                <c:pt idx="0">
                  <c:v>Senior</c:v>
                </c:pt>
              </c:strCache>
            </c:strRef>
          </c:tx>
          <c:invertIfNegative val="0"/>
          <c:dLbls>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Sheet1!$C$2:$C$5</c:f>
              <c:numCache>
                <c:formatCode>.00</c:formatCode>
                <c:ptCount val="4"/>
                <c:pt idx="0">
                  <c:v>3.2295675643023101</c:v>
                </c:pt>
                <c:pt idx="1">
                  <c:v>3.4111001097540146</c:v>
                </c:pt>
                <c:pt idx="2">
                  <c:v>3.5213691054827714</c:v>
                </c:pt>
                <c:pt idx="3">
                  <c:v>3.5018080548127628</c:v>
                </c:pt>
              </c:numCache>
            </c:numRef>
          </c:val>
        </c:ser>
        <c:dLbls>
          <c:showLegendKey val="0"/>
          <c:showVal val="0"/>
          <c:showCatName val="0"/>
          <c:showSerName val="0"/>
          <c:showPercent val="0"/>
          <c:showBubbleSize val="0"/>
        </c:dLbls>
        <c:gapWidth val="150"/>
        <c:axId val="119930240"/>
        <c:axId val="119551104"/>
      </c:barChart>
      <c:catAx>
        <c:axId val="119930240"/>
        <c:scaling>
          <c:orientation val="minMax"/>
        </c:scaling>
        <c:delete val="0"/>
        <c:axPos val="b"/>
        <c:majorTickMark val="none"/>
        <c:minorTickMark val="none"/>
        <c:tickLblPos val="nextTo"/>
        <c:crossAx val="119551104"/>
        <c:crosses val="autoZero"/>
        <c:auto val="1"/>
        <c:lblAlgn val="ctr"/>
        <c:lblOffset val="100"/>
        <c:noMultiLvlLbl val="0"/>
      </c:catAx>
      <c:valAx>
        <c:axId val="119551104"/>
        <c:scaling>
          <c:orientation val="minMax"/>
          <c:max val="8"/>
          <c:min val="1"/>
        </c:scaling>
        <c:delete val="0"/>
        <c:axPos val="l"/>
        <c:majorGridlines/>
        <c:numFmt formatCode=".00" sourceLinked="1"/>
        <c:majorTickMark val="none"/>
        <c:minorTickMark val="none"/>
        <c:tickLblPos val="nextTo"/>
        <c:crossAx val="11993024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 </a:t>
            </a:r>
            <a:r>
              <a:rPr lang="en-US" dirty="0"/>
              <a:t>of Respondents Who Reported More than 20 Hours Working Per Week Off Campus for Pay</a:t>
            </a:r>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Sheet1!$B$2:$B$5</c:f>
              <c:numCache>
                <c:formatCode>0.0%</c:formatCode>
                <c:ptCount val="4"/>
                <c:pt idx="0">
                  <c:v>0.19245283018867926</c:v>
                </c:pt>
                <c:pt idx="1">
                  <c:v>0.18666666666666668</c:v>
                </c:pt>
                <c:pt idx="2">
                  <c:v>7.0317782285327923E-2</c:v>
                </c:pt>
                <c:pt idx="3">
                  <c:v>9.494678115223798E-2</c:v>
                </c:pt>
              </c:numCache>
            </c:numRef>
          </c:val>
        </c:ser>
        <c:ser>
          <c:idx val="1"/>
          <c:order val="1"/>
          <c:tx>
            <c:strRef>
              <c:f>Sheet1!$C$1</c:f>
              <c:strCache>
                <c:ptCount val="1"/>
                <c:pt idx="0">
                  <c:v>Senior</c:v>
                </c:pt>
              </c:strCache>
            </c:strRef>
          </c:tx>
          <c:invertIfNegative val="0"/>
          <c:dLbls>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Sheet1!$C$2:$C$5</c:f>
              <c:numCache>
                <c:formatCode>0.0%</c:formatCode>
                <c:ptCount val="4"/>
                <c:pt idx="0">
                  <c:v>0.45519203413940257</c:v>
                </c:pt>
                <c:pt idx="1">
                  <c:v>0.38770657472357628</c:v>
                </c:pt>
                <c:pt idx="2">
                  <c:v>0.23691277288092755</c:v>
                </c:pt>
                <c:pt idx="3">
                  <c:v>0.26839197166469891</c:v>
                </c:pt>
              </c:numCache>
            </c:numRef>
          </c:val>
        </c:ser>
        <c:dLbls>
          <c:showLegendKey val="0"/>
          <c:showVal val="0"/>
          <c:showCatName val="0"/>
          <c:showSerName val="0"/>
          <c:showPercent val="0"/>
          <c:showBubbleSize val="0"/>
        </c:dLbls>
        <c:gapWidth val="150"/>
        <c:axId val="119952896"/>
        <c:axId val="119954432"/>
      </c:barChart>
      <c:catAx>
        <c:axId val="119952896"/>
        <c:scaling>
          <c:orientation val="minMax"/>
        </c:scaling>
        <c:delete val="0"/>
        <c:axPos val="b"/>
        <c:majorTickMark val="none"/>
        <c:minorTickMark val="none"/>
        <c:tickLblPos val="nextTo"/>
        <c:crossAx val="119954432"/>
        <c:crosses val="autoZero"/>
        <c:auto val="1"/>
        <c:lblAlgn val="ctr"/>
        <c:lblOffset val="100"/>
        <c:noMultiLvlLbl val="0"/>
      </c:catAx>
      <c:valAx>
        <c:axId val="119954432"/>
        <c:scaling>
          <c:orientation val="minMax"/>
          <c:max val="1"/>
        </c:scaling>
        <c:delete val="0"/>
        <c:axPos val="l"/>
        <c:majorGridlines/>
        <c:numFmt formatCode="0%" sourceLinked="0"/>
        <c:majorTickMark val="none"/>
        <c:minorTickMark val="none"/>
        <c:tickLblPos val="nextTo"/>
        <c:crossAx val="11995289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a:t>
            </a:r>
            <a:r>
              <a:rPr lang="en-US" baseline="0" dirty="0" smtClean="0"/>
              <a:t> Responding Often or Very Often</a:t>
            </a:r>
            <a:endParaRPr lang="en-US" dirty="0"/>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Sheet1!$B$2:$B$5</c:f>
              <c:numCache>
                <c:formatCode>0.0%</c:formatCode>
                <c:ptCount val="4"/>
                <c:pt idx="0">
                  <c:v>0.86843403552363796</c:v>
                </c:pt>
                <c:pt idx="1">
                  <c:v>0.78366026848881198</c:v>
                </c:pt>
                <c:pt idx="2">
                  <c:v>0.75842412540231485</c:v>
                </c:pt>
                <c:pt idx="3">
                  <c:v>0.77786968269696977</c:v>
                </c:pt>
              </c:numCache>
            </c:numRef>
          </c:val>
        </c:ser>
        <c:ser>
          <c:idx val="1"/>
          <c:order val="1"/>
          <c:tx>
            <c:strRef>
              <c:f>Sheet1!$C$1</c:f>
              <c:strCache>
                <c:ptCount val="1"/>
                <c:pt idx="0">
                  <c:v>Senior</c:v>
                </c:pt>
              </c:strCache>
            </c:strRef>
          </c:tx>
          <c:invertIfNegative val="0"/>
          <c:dLbls>
            <c:dLbl>
              <c:idx val="0"/>
              <c:layout>
                <c:manualLayout>
                  <c:x val="3.9215686274509831E-2"/>
                  <c:y val="6.1728395061728392E-3"/>
                </c:manualLayout>
              </c:layout>
              <c:showLegendKey val="0"/>
              <c:showVal val="1"/>
              <c:showCatName val="0"/>
              <c:showSerName val="0"/>
              <c:showPercent val="0"/>
              <c:showBubbleSize val="0"/>
            </c:dLbl>
            <c:dLbl>
              <c:idx val="1"/>
              <c:layout>
                <c:manualLayout>
                  <c:x val="2.1241830065359478E-2"/>
                  <c:y val="3.0864197530864196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Sheet1!$C$2:$C$5</c:f>
              <c:numCache>
                <c:formatCode>0.0%</c:formatCode>
                <c:ptCount val="4"/>
                <c:pt idx="0">
                  <c:v>0.86353394276334861</c:v>
                </c:pt>
                <c:pt idx="1">
                  <c:v>0.83437497749433343</c:v>
                </c:pt>
                <c:pt idx="2">
                  <c:v>0.84178245241628769</c:v>
                </c:pt>
                <c:pt idx="3">
                  <c:v>0.86058851619421017</c:v>
                </c:pt>
              </c:numCache>
            </c:numRef>
          </c:val>
        </c:ser>
        <c:dLbls>
          <c:showLegendKey val="0"/>
          <c:showVal val="0"/>
          <c:showCatName val="0"/>
          <c:showSerName val="0"/>
          <c:showPercent val="0"/>
          <c:showBubbleSize val="0"/>
        </c:dLbls>
        <c:gapWidth val="150"/>
        <c:axId val="33494144"/>
        <c:axId val="33495680"/>
      </c:barChart>
      <c:catAx>
        <c:axId val="33494144"/>
        <c:scaling>
          <c:orientation val="minMax"/>
        </c:scaling>
        <c:delete val="0"/>
        <c:axPos val="b"/>
        <c:majorTickMark val="none"/>
        <c:minorTickMark val="none"/>
        <c:tickLblPos val="nextTo"/>
        <c:crossAx val="33495680"/>
        <c:crosses val="autoZero"/>
        <c:auto val="1"/>
        <c:lblAlgn val="ctr"/>
        <c:lblOffset val="100"/>
        <c:noMultiLvlLbl val="0"/>
      </c:catAx>
      <c:valAx>
        <c:axId val="33495680"/>
        <c:scaling>
          <c:orientation val="minMax"/>
          <c:max val="1"/>
        </c:scaling>
        <c:delete val="0"/>
        <c:axPos val="l"/>
        <c:majorGridlines/>
        <c:numFmt formatCode="0%" sourceLinked="0"/>
        <c:majorTickMark val="none"/>
        <c:minorTickMark val="none"/>
        <c:tickLblPos val="nextTo"/>
        <c:crossAx val="3349414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 of </a:t>
            </a:r>
            <a:r>
              <a:rPr lang="en-US" dirty="0"/>
              <a:t>Respondents Who Reported Spending Some Time Each Week Caring for Dependents</a:t>
            </a:r>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Sheet1!$B$2:$B$5</c:f>
              <c:numCache>
                <c:formatCode>0.0%</c:formatCode>
                <c:ptCount val="4"/>
                <c:pt idx="0">
                  <c:v>0.52671755725190839</c:v>
                </c:pt>
                <c:pt idx="1">
                  <c:v>0.39117929050814959</c:v>
                </c:pt>
                <c:pt idx="2">
                  <c:v>0.22631364930194731</c:v>
                </c:pt>
                <c:pt idx="3">
                  <c:v>0.26459455524821662</c:v>
                </c:pt>
              </c:numCache>
            </c:numRef>
          </c:val>
        </c:ser>
        <c:ser>
          <c:idx val="1"/>
          <c:order val="1"/>
          <c:tx>
            <c:strRef>
              <c:f>Sheet1!$C$1</c:f>
              <c:strCache>
                <c:ptCount val="1"/>
                <c:pt idx="0">
                  <c:v>Senior</c:v>
                </c:pt>
              </c:strCache>
            </c:strRef>
          </c:tx>
          <c:invertIfNegative val="0"/>
          <c:dLbls>
            <c:dLbl>
              <c:idx val="0"/>
              <c:layout>
                <c:manualLayout>
                  <c:x val="2.7777777777777776E-2"/>
                  <c:y val="-3.0864197530864196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Sheet1!$C$2:$C$5</c:f>
              <c:numCache>
                <c:formatCode>0.0%</c:formatCode>
                <c:ptCount val="4"/>
                <c:pt idx="0">
                  <c:v>0.57999999999999996</c:v>
                </c:pt>
                <c:pt idx="1">
                  <c:v>0.51669847328244278</c:v>
                </c:pt>
                <c:pt idx="2">
                  <c:v>0.37795001581777921</c:v>
                </c:pt>
                <c:pt idx="3">
                  <c:v>0.39023455247614719</c:v>
                </c:pt>
              </c:numCache>
            </c:numRef>
          </c:val>
        </c:ser>
        <c:dLbls>
          <c:showLegendKey val="0"/>
          <c:showVal val="0"/>
          <c:showCatName val="0"/>
          <c:showSerName val="0"/>
          <c:showPercent val="0"/>
          <c:showBubbleSize val="0"/>
        </c:dLbls>
        <c:gapWidth val="150"/>
        <c:axId val="119687808"/>
        <c:axId val="119693696"/>
      </c:barChart>
      <c:catAx>
        <c:axId val="119687808"/>
        <c:scaling>
          <c:orientation val="minMax"/>
        </c:scaling>
        <c:delete val="0"/>
        <c:axPos val="b"/>
        <c:majorTickMark val="none"/>
        <c:minorTickMark val="none"/>
        <c:tickLblPos val="nextTo"/>
        <c:crossAx val="119693696"/>
        <c:crosses val="autoZero"/>
        <c:auto val="1"/>
        <c:lblAlgn val="ctr"/>
        <c:lblOffset val="100"/>
        <c:noMultiLvlLbl val="0"/>
      </c:catAx>
      <c:valAx>
        <c:axId val="119693696"/>
        <c:scaling>
          <c:orientation val="minMax"/>
          <c:max val="1"/>
        </c:scaling>
        <c:delete val="0"/>
        <c:axPos val="l"/>
        <c:majorGridlines/>
        <c:numFmt formatCode="0%" sourceLinked="0"/>
        <c:majorTickMark val="none"/>
        <c:minorTickMark val="none"/>
        <c:tickLblPos val="nextTo"/>
        <c:crossAx val="11968780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Number of Hours Spent Commuting to Class Per Week</a:t>
            </a:r>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cat>
            <c:strRef>
              <c:f>Sheet1!$A$2:$A$6</c:f>
              <c:strCache>
                <c:ptCount val="5"/>
                <c:pt idx="0">
                  <c:v>0 hrs/wk</c:v>
                </c:pt>
                <c:pt idx="1">
                  <c:v>1-5 hrs/wk</c:v>
                </c:pt>
                <c:pt idx="2">
                  <c:v>6-10 hrs/wk</c:v>
                </c:pt>
                <c:pt idx="3">
                  <c:v>11-15 hrs/wk</c:v>
                </c:pt>
                <c:pt idx="4">
                  <c:v>More than 15 hrs/wk</c:v>
                </c:pt>
              </c:strCache>
            </c:strRef>
          </c:cat>
          <c:val>
            <c:numRef>
              <c:f>Sheet1!$B$2:$B$6</c:f>
              <c:numCache>
                <c:formatCode>0%</c:formatCode>
                <c:ptCount val="5"/>
                <c:pt idx="0">
                  <c:v>4.3731937663750012E-2</c:v>
                </c:pt>
                <c:pt idx="1">
                  <c:v>0.4524104958341118</c:v>
                </c:pt>
                <c:pt idx="2">
                  <c:v>0.2462946211667888</c:v>
                </c:pt>
                <c:pt idx="3">
                  <c:v>0.16389736520177856</c:v>
                </c:pt>
                <c:pt idx="4">
                  <c:v>0.09</c:v>
                </c:pt>
              </c:numCache>
            </c:numRef>
          </c:val>
        </c:ser>
        <c:ser>
          <c:idx val="1"/>
          <c:order val="1"/>
          <c:tx>
            <c:strRef>
              <c:f>Sheet1!$C$1</c:f>
              <c:strCache>
                <c:ptCount val="1"/>
                <c:pt idx="0">
                  <c:v>Senior</c:v>
                </c:pt>
              </c:strCache>
            </c:strRef>
          </c:tx>
          <c:invertIfNegative val="0"/>
          <c:cat>
            <c:strRef>
              <c:f>Sheet1!$A$2:$A$6</c:f>
              <c:strCache>
                <c:ptCount val="5"/>
                <c:pt idx="0">
                  <c:v>0 hrs/wk</c:v>
                </c:pt>
                <c:pt idx="1">
                  <c:v>1-5 hrs/wk</c:v>
                </c:pt>
                <c:pt idx="2">
                  <c:v>6-10 hrs/wk</c:v>
                </c:pt>
                <c:pt idx="3">
                  <c:v>11-15 hrs/wk</c:v>
                </c:pt>
                <c:pt idx="4">
                  <c:v>More than 15 hrs/wk</c:v>
                </c:pt>
              </c:strCache>
            </c:strRef>
          </c:cat>
          <c:val>
            <c:numRef>
              <c:f>Sheet1!$C$2:$C$6</c:f>
              <c:numCache>
                <c:formatCode>0%</c:formatCode>
                <c:ptCount val="5"/>
                <c:pt idx="0">
                  <c:v>5.4012305203607926E-2</c:v>
                </c:pt>
                <c:pt idx="1">
                  <c:v>0.41024420434919967</c:v>
                </c:pt>
                <c:pt idx="2">
                  <c:v>0.30413202886432888</c:v>
                </c:pt>
                <c:pt idx="3">
                  <c:v>0.13044312334344293</c:v>
                </c:pt>
                <c:pt idx="4">
                  <c:v>0.1</c:v>
                </c:pt>
              </c:numCache>
            </c:numRef>
          </c:val>
        </c:ser>
        <c:dLbls>
          <c:showLegendKey val="0"/>
          <c:showVal val="1"/>
          <c:showCatName val="0"/>
          <c:showSerName val="0"/>
          <c:showPercent val="0"/>
          <c:showBubbleSize val="0"/>
        </c:dLbls>
        <c:gapWidth val="150"/>
        <c:overlap val="-25"/>
        <c:axId val="119661312"/>
        <c:axId val="119662848"/>
      </c:barChart>
      <c:catAx>
        <c:axId val="119661312"/>
        <c:scaling>
          <c:orientation val="minMax"/>
        </c:scaling>
        <c:delete val="0"/>
        <c:axPos val="b"/>
        <c:majorTickMark val="none"/>
        <c:minorTickMark val="out"/>
        <c:tickLblPos val="nextTo"/>
        <c:spPr>
          <a:ln>
            <a:solidFill>
              <a:schemeClr val="accent1"/>
            </a:solidFill>
          </a:ln>
        </c:spPr>
        <c:crossAx val="119662848"/>
        <c:crosses val="autoZero"/>
        <c:auto val="1"/>
        <c:lblAlgn val="ctr"/>
        <c:lblOffset val="100"/>
        <c:noMultiLvlLbl val="0"/>
      </c:catAx>
      <c:valAx>
        <c:axId val="119662848"/>
        <c:scaling>
          <c:orientation val="minMax"/>
        </c:scaling>
        <c:delete val="1"/>
        <c:axPos val="l"/>
        <c:numFmt formatCode="0%" sourceLinked="1"/>
        <c:majorTickMark val="none"/>
        <c:minorTickMark val="none"/>
        <c:tickLblPos val="nextTo"/>
        <c:crossAx val="119661312"/>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a:t>% of UMB Students Spending 5 hrs or less on campus each week outside of class</a:t>
            </a:r>
          </a:p>
        </c:rich>
      </c:tx>
      <c:layout/>
      <c:overlay val="0"/>
    </c:title>
    <c:autoTitleDeleted val="0"/>
    <c:plotArea>
      <c:layout/>
      <c:barChart>
        <c:barDir val="col"/>
        <c:grouping val="clustered"/>
        <c:varyColors val="0"/>
        <c:ser>
          <c:idx val="0"/>
          <c:order val="0"/>
          <c:tx>
            <c:strRef>
              <c:f>ChartsGraphs!$B$42</c:f>
              <c:strCache>
                <c:ptCount val="1"/>
                <c:pt idx="0">
                  <c:v>First Year</c:v>
                </c:pt>
              </c:strCache>
            </c:strRef>
          </c:tx>
          <c:invertIfNegative val="0"/>
          <c:dPt>
            <c:idx val="0"/>
            <c:invertIfNegative val="0"/>
            <c:bubble3D val="0"/>
            <c:spPr/>
          </c:dPt>
          <c:dLbls>
            <c:showLegendKey val="0"/>
            <c:showVal val="1"/>
            <c:showCatName val="0"/>
            <c:showSerName val="0"/>
            <c:showPercent val="0"/>
            <c:showBubbleSize val="0"/>
            <c:showLeaderLines val="0"/>
          </c:dLbls>
          <c:cat>
            <c:numRef>
              <c:f>ChartsGraphs!$A$43:$A$45</c:f>
              <c:numCache>
                <c:formatCode>General</c:formatCode>
                <c:ptCount val="3"/>
                <c:pt idx="0">
                  <c:v>2004</c:v>
                </c:pt>
                <c:pt idx="1">
                  <c:v>2008</c:v>
                </c:pt>
                <c:pt idx="2">
                  <c:v>2011</c:v>
                </c:pt>
              </c:numCache>
            </c:numRef>
          </c:cat>
          <c:val>
            <c:numRef>
              <c:f>ChartsGraphs!$B$43:$B$45</c:f>
              <c:numCache>
                <c:formatCode>0%</c:formatCode>
                <c:ptCount val="3"/>
                <c:pt idx="0">
                  <c:v>0.73</c:v>
                </c:pt>
                <c:pt idx="1">
                  <c:v>0.66</c:v>
                </c:pt>
                <c:pt idx="2">
                  <c:v>0.57999999999999996</c:v>
                </c:pt>
              </c:numCache>
            </c:numRef>
          </c:val>
        </c:ser>
        <c:ser>
          <c:idx val="1"/>
          <c:order val="1"/>
          <c:tx>
            <c:strRef>
              <c:f>ChartsGraphs!$C$42</c:f>
              <c:strCache>
                <c:ptCount val="1"/>
                <c:pt idx="0">
                  <c:v>Seniors</c:v>
                </c:pt>
              </c:strCache>
            </c:strRef>
          </c:tx>
          <c:invertIfNegative val="0"/>
          <c:dLbls>
            <c:showLegendKey val="0"/>
            <c:showVal val="1"/>
            <c:showCatName val="0"/>
            <c:showSerName val="0"/>
            <c:showPercent val="0"/>
            <c:showBubbleSize val="0"/>
            <c:showLeaderLines val="0"/>
          </c:dLbls>
          <c:cat>
            <c:numRef>
              <c:f>ChartsGraphs!$A$43:$A$45</c:f>
              <c:numCache>
                <c:formatCode>General</c:formatCode>
                <c:ptCount val="3"/>
                <c:pt idx="0">
                  <c:v>2004</c:v>
                </c:pt>
                <c:pt idx="1">
                  <c:v>2008</c:v>
                </c:pt>
                <c:pt idx="2">
                  <c:v>2011</c:v>
                </c:pt>
              </c:numCache>
            </c:numRef>
          </c:cat>
          <c:val>
            <c:numRef>
              <c:f>ChartsGraphs!$C$43:$C$45</c:f>
              <c:numCache>
                <c:formatCode>0%</c:formatCode>
                <c:ptCount val="3"/>
                <c:pt idx="0">
                  <c:v>0.56999999999999995</c:v>
                </c:pt>
                <c:pt idx="1">
                  <c:v>0.64</c:v>
                </c:pt>
                <c:pt idx="2">
                  <c:v>0.59</c:v>
                </c:pt>
              </c:numCache>
            </c:numRef>
          </c:val>
        </c:ser>
        <c:dLbls>
          <c:showLegendKey val="0"/>
          <c:showVal val="0"/>
          <c:showCatName val="0"/>
          <c:showSerName val="0"/>
          <c:showPercent val="0"/>
          <c:showBubbleSize val="0"/>
        </c:dLbls>
        <c:gapWidth val="150"/>
        <c:axId val="90892928"/>
        <c:axId val="90927488"/>
      </c:barChart>
      <c:catAx>
        <c:axId val="90892928"/>
        <c:scaling>
          <c:orientation val="minMax"/>
        </c:scaling>
        <c:delete val="0"/>
        <c:axPos val="b"/>
        <c:numFmt formatCode="General" sourceLinked="1"/>
        <c:majorTickMark val="none"/>
        <c:minorTickMark val="none"/>
        <c:tickLblPos val="nextTo"/>
        <c:crossAx val="90927488"/>
        <c:crosses val="autoZero"/>
        <c:auto val="1"/>
        <c:lblAlgn val="ctr"/>
        <c:lblOffset val="100"/>
        <c:noMultiLvlLbl val="0"/>
      </c:catAx>
      <c:valAx>
        <c:axId val="90927488"/>
        <c:scaling>
          <c:orientation val="minMax"/>
          <c:max val="1"/>
        </c:scaling>
        <c:delete val="0"/>
        <c:axPos val="l"/>
        <c:majorGridlines/>
        <c:numFmt formatCode="0%" sourceLinked="1"/>
        <c:majorTickMark val="none"/>
        <c:minorTickMark val="none"/>
        <c:tickLblPos val="nextTo"/>
        <c:crossAx val="9089292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a:t>% of First Year Students Spending </a:t>
            </a:r>
            <a:r>
              <a:rPr lang="en-US" sz="1400" dirty="0" smtClean="0"/>
              <a:t>more than 5 </a:t>
            </a:r>
            <a:r>
              <a:rPr lang="en-US" sz="1400" dirty="0" err="1" smtClean="0"/>
              <a:t>hrs</a:t>
            </a:r>
            <a:r>
              <a:rPr lang="en-US" sz="1400" dirty="0" smtClean="0"/>
              <a:t> </a:t>
            </a:r>
            <a:r>
              <a:rPr lang="en-US" sz="1400" dirty="0"/>
              <a:t>on campus each week outside of class</a:t>
            </a:r>
          </a:p>
        </c:rich>
      </c:tx>
      <c:layout/>
      <c:overlay val="0"/>
    </c:title>
    <c:autoTitleDeleted val="0"/>
    <c:plotArea>
      <c:layout/>
      <c:barChart>
        <c:barDir val="col"/>
        <c:grouping val="clustered"/>
        <c:varyColors val="0"/>
        <c:ser>
          <c:idx val="0"/>
          <c:order val="0"/>
          <c:tx>
            <c:strRef>
              <c:f>Sheet1!$B$1</c:f>
              <c:strCache>
                <c:ptCount val="1"/>
                <c:pt idx="0">
                  <c:v>UMB</c:v>
                </c:pt>
              </c:strCache>
            </c:strRef>
          </c:tx>
          <c:invertIfNegative val="0"/>
          <c:dLbls>
            <c:showLegendKey val="0"/>
            <c:showVal val="1"/>
            <c:showCatName val="0"/>
            <c:showSerName val="0"/>
            <c:showPercent val="0"/>
            <c:showBubbleSize val="0"/>
            <c:showLeaderLines val="0"/>
          </c:dLbls>
          <c:cat>
            <c:numRef>
              <c:f>Sheet1!$A$2:$A$4</c:f>
              <c:numCache>
                <c:formatCode>General</c:formatCode>
                <c:ptCount val="3"/>
                <c:pt idx="0">
                  <c:v>2004</c:v>
                </c:pt>
                <c:pt idx="1">
                  <c:v>2008</c:v>
                </c:pt>
                <c:pt idx="2">
                  <c:v>2011</c:v>
                </c:pt>
              </c:numCache>
            </c:numRef>
          </c:cat>
          <c:val>
            <c:numRef>
              <c:f>Sheet1!$B$2:$B$4</c:f>
              <c:numCache>
                <c:formatCode>0%</c:formatCode>
                <c:ptCount val="3"/>
                <c:pt idx="0">
                  <c:v>0.27</c:v>
                </c:pt>
                <c:pt idx="1">
                  <c:v>0.33999999999999997</c:v>
                </c:pt>
                <c:pt idx="2">
                  <c:v>0.42000000000000004</c:v>
                </c:pt>
              </c:numCache>
            </c:numRef>
          </c:val>
        </c:ser>
        <c:ser>
          <c:idx val="1"/>
          <c:order val="1"/>
          <c:tx>
            <c:strRef>
              <c:f>Sheet1!$C$1</c:f>
              <c:strCache>
                <c:ptCount val="1"/>
                <c:pt idx="0">
                  <c:v>Urban Universities</c:v>
                </c:pt>
              </c:strCache>
            </c:strRef>
          </c:tx>
          <c:invertIfNegative val="0"/>
          <c:dLbls>
            <c:showLegendKey val="0"/>
            <c:showVal val="1"/>
            <c:showCatName val="0"/>
            <c:showSerName val="0"/>
            <c:showPercent val="0"/>
            <c:showBubbleSize val="0"/>
            <c:showLeaderLines val="0"/>
          </c:dLbls>
          <c:cat>
            <c:numRef>
              <c:f>Sheet1!$A$2:$A$4</c:f>
              <c:numCache>
                <c:formatCode>General</c:formatCode>
                <c:ptCount val="3"/>
                <c:pt idx="0">
                  <c:v>2004</c:v>
                </c:pt>
                <c:pt idx="1">
                  <c:v>2008</c:v>
                </c:pt>
                <c:pt idx="2">
                  <c:v>2011</c:v>
                </c:pt>
              </c:numCache>
            </c:numRef>
          </c:cat>
          <c:val>
            <c:numRef>
              <c:f>Sheet1!$C$2:$C$4</c:f>
              <c:numCache>
                <c:formatCode>0%</c:formatCode>
                <c:ptCount val="3"/>
                <c:pt idx="0">
                  <c:v>0.48</c:v>
                </c:pt>
                <c:pt idx="1">
                  <c:v>0.49</c:v>
                </c:pt>
                <c:pt idx="2">
                  <c:v>0.55000000000000004</c:v>
                </c:pt>
              </c:numCache>
            </c:numRef>
          </c:val>
        </c:ser>
        <c:dLbls>
          <c:showLegendKey val="0"/>
          <c:showVal val="0"/>
          <c:showCatName val="0"/>
          <c:showSerName val="0"/>
          <c:showPercent val="0"/>
          <c:showBubbleSize val="0"/>
        </c:dLbls>
        <c:gapWidth val="75"/>
        <c:overlap val="-25"/>
        <c:axId val="119764864"/>
        <c:axId val="119766400"/>
      </c:barChart>
      <c:catAx>
        <c:axId val="119764864"/>
        <c:scaling>
          <c:orientation val="minMax"/>
        </c:scaling>
        <c:delete val="0"/>
        <c:axPos val="b"/>
        <c:numFmt formatCode="General" sourceLinked="1"/>
        <c:majorTickMark val="none"/>
        <c:minorTickMark val="none"/>
        <c:tickLblPos val="nextTo"/>
        <c:crossAx val="119766400"/>
        <c:crosses val="autoZero"/>
        <c:auto val="1"/>
        <c:lblAlgn val="ctr"/>
        <c:lblOffset val="100"/>
        <c:noMultiLvlLbl val="0"/>
      </c:catAx>
      <c:valAx>
        <c:axId val="119766400"/>
        <c:scaling>
          <c:orientation val="minMax"/>
          <c:max val="0.8"/>
        </c:scaling>
        <c:delete val="0"/>
        <c:axPos val="l"/>
        <c:majorGridlines/>
        <c:numFmt formatCode="0%" sourceLinked="1"/>
        <c:majorTickMark val="none"/>
        <c:minorTickMark val="none"/>
        <c:tickLblPos val="nextTo"/>
        <c:crossAx val="119764864"/>
        <c:crosses val="autoZero"/>
        <c:crossBetween val="between"/>
      </c:valAx>
    </c:plotArea>
    <c:legend>
      <c:legendPos val="b"/>
      <c:layout/>
      <c:overlay val="0"/>
    </c:legend>
    <c:plotVisOnly val="1"/>
    <c:dispBlanksAs val="gap"/>
    <c:showDLblsOverMax val="0"/>
  </c:chart>
  <c:txPr>
    <a:bodyPr/>
    <a:lstStyle/>
    <a:p>
      <a:pPr>
        <a:defRPr sz="1400"/>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a:t>% of Senior Students Spending </a:t>
            </a:r>
            <a:r>
              <a:rPr lang="en-US" sz="1400" dirty="0" smtClean="0"/>
              <a:t> more than 5 </a:t>
            </a:r>
            <a:r>
              <a:rPr lang="en-US" sz="1400" dirty="0" err="1" smtClean="0"/>
              <a:t>hrs</a:t>
            </a:r>
            <a:r>
              <a:rPr lang="en-US" sz="1400" dirty="0" smtClean="0"/>
              <a:t> </a:t>
            </a:r>
            <a:r>
              <a:rPr lang="en-US" sz="1400" dirty="0"/>
              <a:t>on campus each week outside of class</a:t>
            </a:r>
          </a:p>
        </c:rich>
      </c:tx>
      <c:layout/>
      <c:overlay val="0"/>
    </c:title>
    <c:autoTitleDeleted val="0"/>
    <c:plotArea>
      <c:layout/>
      <c:barChart>
        <c:barDir val="col"/>
        <c:grouping val="clustered"/>
        <c:varyColors val="0"/>
        <c:ser>
          <c:idx val="0"/>
          <c:order val="0"/>
          <c:tx>
            <c:strRef>
              <c:f>Sheet1!$B$1</c:f>
              <c:strCache>
                <c:ptCount val="1"/>
                <c:pt idx="0">
                  <c:v>UMB</c:v>
                </c:pt>
              </c:strCache>
            </c:strRef>
          </c:tx>
          <c:invertIfNegative val="0"/>
          <c:dPt>
            <c:idx val="0"/>
            <c:invertIfNegative val="0"/>
            <c:bubble3D val="0"/>
            <c:spPr/>
          </c:dPt>
          <c:dLbls>
            <c:showLegendKey val="0"/>
            <c:showVal val="1"/>
            <c:showCatName val="0"/>
            <c:showSerName val="0"/>
            <c:showPercent val="0"/>
            <c:showBubbleSize val="0"/>
            <c:showLeaderLines val="0"/>
          </c:dLbls>
          <c:cat>
            <c:numRef>
              <c:f>Sheet1!$A$2:$A$4</c:f>
              <c:numCache>
                <c:formatCode>General</c:formatCode>
                <c:ptCount val="3"/>
                <c:pt idx="0">
                  <c:v>2004</c:v>
                </c:pt>
                <c:pt idx="1">
                  <c:v>2008</c:v>
                </c:pt>
                <c:pt idx="2">
                  <c:v>2011</c:v>
                </c:pt>
              </c:numCache>
            </c:numRef>
          </c:cat>
          <c:val>
            <c:numRef>
              <c:f>Sheet1!$B$2:$B$4</c:f>
              <c:numCache>
                <c:formatCode>0%</c:formatCode>
                <c:ptCount val="3"/>
                <c:pt idx="0">
                  <c:v>0.56999999999999995</c:v>
                </c:pt>
                <c:pt idx="1">
                  <c:v>0.64</c:v>
                </c:pt>
                <c:pt idx="2">
                  <c:v>0.59</c:v>
                </c:pt>
              </c:numCache>
            </c:numRef>
          </c:val>
        </c:ser>
        <c:ser>
          <c:idx val="1"/>
          <c:order val="1"/>
          <c:tx>
            <c:strRef>
              <c:f>Sheet1!$C$1</c:f>
              <c:strCache>
                <c:ptCount val="1"/>
                <c:pt idx="0">
                  <c:v>Urban Universities</c:v>
                </c:pt>
              </c:strCache>
            </c:strRef>
          </c:tx>
          <c:invertIfNegative val="0"/>
          <c:dLbls>
            <c:showLegendKey val="0"/>
            <c:showVal val="1"/>
            <c:showCatName val="0"/>
            <c:showSerName val="0"/>
            <c:showPercent val="0"/>
            <c:showBubbleSize val="0"/>
            <c:showLeaderLines val="0"/>
          </c:dLbls>
          <c:cat>
            <c:numRef>
              <c:f>Sheet1!$A$2:$A$4</c:f>
              <c:numCache>
                <c:formatCode>General</c:formatCode>
                <c:ptCount val="3"/>
                <c:pt idx="0">
                  <c:v>2004</c:v>
                </c:pt>
                <c:pt idx="1">
                  <c:v>2008</c:v>
                </c:pt>
                <c:pt idx="2">
                  <c:v>2011</c:v>
                </c:pt>
              </c:numCache>
            </c:numRef>
          </c:cat>
          <c:val>
            <c:numRef>
              <c:f>Sheet1!$C$2:$C$4</c:f>
              <c:numCache>
                <c:formatCode>0%</c:formatCode>
                <c:ptCount val="3"/>
                <c:pt idx="0">
                  <c:v>0.6</c:v>
                </c:pt>
                <c:pt idx="1">
                  <c:v>0.66</c:v>
                </c:pt>
                <c:pt idx="2">
                  <c:v>0.57999999999999996</c:v>
                </c:pt>
              </c:numCache>
            </c:numRef>
          </c:val>
        </c:ser>
        <c:dLbls>
          <c:showLegendKey val="0"/>
          <c:showVal val="0"/>
          <c:showCatName val="0"/>
          <c:showSerName val="0"/>
          <c:showPercent val="0"/>
          <c:showBubbleSize val="0"/>
        </c:dLbls>
        <c:gapWidth val="75"/>
        <c:overlap val="-25"/>
        <c:axId val="119850496"/>
        <c:axId val="119852032"/>
      </c:barChart>
      <c:catAx>
        <c:axId val="119850496"/>
        <c:scaling>
          <c:orientation val="minMax"/>
        </c:scaling>
        <c:delete val="0"/>
        <c:axPos val="b"/>
        <c:numFmt formatCode="General" sourceLinked="1"/>
        <c:majorTickMark val="none"/>
        <c:minorTickMark val="none"/>
        <c:tickLblPos val="nextTo"/>
        <c:crossAx val="119852032"/>
        <c:crosses val="autoZero"/>
        <c:auto val="1"/>
        <c:lblAlgn val="ctr"/>
        <c:lblOffset val="100"/>
        <c:noMultiLvlLbl val="0"/>
      </c:catAx>
      <c:valAx>
        <c:axId val="119852032"/>
        <c:scaling>
          <c:orientation val="minMax"/>
          <c:max val="0.8"/>
          <c:min val="0"/>
        </c:scaling>
        <c:delete val="0"/>
        <c:axPos val="l"/>
        <c:majorGridlines/>
        <c:numFmt formatCode="0%" sourceLinked="1"/>
        <c:majorTickMark val="none"/>
        <c:minorTickMark val="none"/>
        <c:tickLblPos val="nextTo"/>
        <c:crossAx val="119850496"/>
        <c:crosses val="autoZero"/>
        <c:crossBetween val="between"/>
      </c:valAx>
    </c:plotArea>
    <c:legend>
      <c:legendPos val="b"/>
      <c:layout/>
      <c:overlay val="0"/>
    </c:legend>
    <c:plotVisOnly val="1"/>
    <c:dispBlanksAs val="gap"/>
    <c:showDLblsOverMax val="0"/>
  </c:chart>
  <c:txPr>
    <a:bodyPr/>
    <a:lstStyle/>
    <a:p>
      <a:pPr>
        <a:defRPr sz="1400"/>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 Responding Quite a Bit or Very Much</a:t>
            </a:r>
            <a:endParaRPr lang="en-US" dirty="0"/>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dLbl>
              <c:idx val="0"/>
              <c:layout>
                <c:manualLayout>
                  <c:x val="-3.1045751633986929E-2"/>
                  <c:y val="-3.0864197530863914E-3"/>
                </c:manualLayout>
              </c:layout>
              <c:showLegendKey val="0"/>
              <c:showVal val="1"/>
              <c:showCatName val="0"/>
              <c:showSerName val="0"/>
              <c:showPercent val="0"/>
              <c:showBubbleSize val="0"/>
            </c:dLbl>
            <c:dLbl>
              <c:idx val="1"/>
              <c:layout>
                <c:manualLayout>
                  <c:x val="-1.1437908496732025E-2"/>
                  <c:y val="-6.1728395061728392E-3"/>
                </c:manualLayout>
              </c:layout>
              <c:showLegendKey val="0"/>
              <c:showVal val="1"/>
              <c:showCatName val="0"/>
              <c:showSerName val="0"/>
              <c:showPercent val="0"/>
              <c:showBubbleSize val="0"/>
            </c:dLbl>
            <c:txPr>
              <a:bodyPr/>
              <a:lstStyle/>
              <a:p>
                <a:pPr>
                  <a:defRPr sz="1600"/>
                </a:pPr>
                <a:endParaRPr lang="en-US"/>
              </a:p>
            </c:txPr>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Sheet1!$B$2:$B$5</c:f>
              <c:numCache>
                <c:formatCode>0.0%</c:formatCode>
                <c:ptCount val="4"/>
                <c:pt idx="0">
                  <c:v>0.79339624237653816</c:v>
                </c:pt>
                <c:pt idx="1">
                  <c:v>0.81307758180085554</c:v>
                </c:pt>
                <c:pt idx="2">
                  <c:v>0.82987332810324332</c:v>
                </c:pt>
                <c:pt idx="3">
                  <c:v>0.8297070843520169</c:v>
                </c:pt>
              </c:numCache>
            </c:numRef>
          </c:val>
        </c:ser>
        <c:ser>
          <c:idx val="1"/>
          <c:order val="1"/>
          <c:tx>
            <c:strRef>
              <c:f>Sheet1!$C$1</c:f>
              <c:strCache>
                <c:ptCount val="1"/>
                <c:pt idx="0">
                  <c:v>Senior</c:v>
                </c:pt>
              </c:strCache>
            </c:strRef>
          </c:tx>
          <c:invertIfNegative val="0"/>
          <c:dLbls>
            <c:dLbl>
              <c:idx val="0"/>
              <c:layout>
                <c:manualLayout>
                  <c:x val="1.7973856209150325E-2"/>
                  <c:y val="0"/>
                </c:manualLayout>
              </c:layout>
              <c:showLegendKey val="0"/>
              <c:showVal val="1"/>
              <c:showCatName val="0"/>
              <c:showSerName val="0"/>
              <c:showPercent val="0"/>
              <c:showBubbleSize val="0"/>
            </c:dLbl>
            <c:dLbl>
              <c:idx val="1"/>
              <c:layout>
                <c:manualLayout>
                  <c:x val="1.7973856209150325E-2"/>
                  <c:y val="-6.1728395061728114E-3"/>
                </c:manualLayout>
              </c:layout>
              <c:showLegendKey val="0"/>
              <c:showVal val="1"/>
              <c:showCatName val="0"/>
              <c:showSerName val="0"/>
              <c:showPercent val="0"/>
              <c:showBubbleSize val="0"/>
            </c:dLbl>
            <c:dLbl>
              <c:idx val="2"/>
              <c:layout>
                <c:manualLayout>
                  <c:x val="2.6143790849673203E-2"/>
                  <c:y val="6.1728395061728392E-3"/>
                </c:manualLayout>
              </c:layout>
              <c:showLegendKey val="0"/>
              <c:showVal val="1"/>
              <c:showCatName val="0"/>
              <c:showSerName val="0"/>
              <c:showPercent val="0"/>
              <c:showBubbleSize val="0"/>
            </c:dLbl>
            <c:dLbl>
              <c:idx val="3"/>
              <c:layout>
                <c:manualLayout>
                  <c:x val="4.5751633986928102E-2"/>
                  <c:y val="-6.1728395061728392E-3"/>
                </c:manualLayout>
              </c:layout>
              <c:showLegendKey val="0"/>
              <c:showVal val="1"/>
              <c:showCatName val="0"/>
              <c:showSerName val="0"/>
              <c:showPercent val="0"/>
              <c:showBubbleSize val="0"/>
            </c:dLbl>
            <c:txPr>
              <a:bodyPr/>
              <a:lstStyle/>
              <a:p>
                <a:pPr>
                  <a:defRPr sz="1600"/>
                </a:pPr>
                <a:endParaRPr lang="en-US"/>
              </a:p>
            </c:txPr>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Sheet1!$C$2:$C$5</c:f>
              <c:numCache>
                <c:formatCode>0.0%</c:formatCode>
                <c:ptCount val="4"/>
                <c:pt idx="0">
                  <c:v>0.80072387323545291</c:v>
                </c:pt>
                <c:pt idx="1">
                  <c:v>0.78648642786686307</c:v>
                </c:pt>
                <c:pt idx="2">
                  <c:v>0.80796172222254747</c:v>
                </c:pt>
                <c:pt idx="3">
                  <c:v>0.81537236067055241</c:v>
                </c:pt>
              </c:numCache>
            </c:numRef>
          </c:val>
        </c:ser>
        <c:dLbls>
          <c:showLegendKey val="0"/>
          <c:showVal val="0"/>
          <c:showCatName val="0"/>
          <c:showSerName val="0"/>
          <c:showPercent val="0"/>
          <c:showBubbleSize val="0"/>
        </c:dLbls>
        <c:gapWidth val="150"/>
        <c:axId val="120274304"/>
        <c:axId val="119997568"/>
      </c:barChart>
      <c:catAx>
        <c:axId val="120274304"/>
        <c:scaling>
          <c:orientation val="minMax"/>
        </c:scaling>
        <c:delete val="0"/>
        <c:axPos val="b"/>
        <c:majorTickMark val="none"/>
        <c:minorTickMark val="none"/>
        <c:tickLblPos val="nextTo"/>
        <c:crossAx val="119997568"/>
        <c:crosses val="autoZero"/>
        <c:auto val="1"/>
        <c:lblAlgn val="ctr"/>
        <c:lblOffset val="100"/>
        <c:noMultiLvlLbl val="0"/>
      </c:catAx>
      <c:valAx>
        <c:axId val="119997568"/>
        <c:scaling>
          <c:orientation val="minMax"/>
          <c:max val="1"/>
          <c:min val="0"/>
        </c:scaling>
        <c:delete val="0"/>
        <c:axPos val="l"/>
        <c:majorGridlines/>
        <c:numFmt formatCode="0%" sourceLinked="0"/>
        <c:majorTickMark val="none"/>
        <c:minorTickMark val="none"/>
        <c:tickLblPos val="nextTo"/>
        <c:crossAx val="12027430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 Responding Quite a Bit or Very Much</a:t>
            </a:r>
            <a:endParaRPr lang="en-US" dirty="0"/>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Sheet1!$B$2:$B$5</c:f>
              <c:numCache>
                <c:formatCode>0.0%</c:formatCode>
                <c:ptCount val="4"/>
                <c:pt idx="0">
                  <c:v>0.73167705008259054</c:v>
                </c:pt>
                <c:pt idx="1">
                  <c:v>0.74022116097388901</c:v>
                </c:pt>
                <c:pt idx="2">
                  <c:v>0.78027661160833595</c:v>
                </c:pt>
                <c:pt idx="3">
                  <c:v>0.78794126774283302</c:v>
                </c:pt>
              </c:numCache>
            </c:numRef>
          </c:val>
        </c:ser>
        <c:ser>
          <c:idx val="1"/>
          <c:order val="1"/>
          <c:tx>
            <c:strRef>
              <c:f>Sheet1!$C$1</c:f>
              <c:strCache>
                <c:ptCount val="1"/>
                <c:pt idx="0">
                  <c:v>Senior</c:v>
                </c:pt>
              </c:strCache>
            </c:strRef>
          </c:tx>
          <c:invertIfNegative val="0"/>
          <c:dLbls>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Sheet1!$C$2:$C$5</c:f>
              <c:numCache>
                <c:formatCode>0.0%</c:formatCode>
                <c:ptCount val="4"/>
                <c:pt idx="0">
                  <c:v>0.6691164263793381</c:v>
                </c:pt>
                <c:pt idx="1">
                  <c:v>0.64174046045507604</c:v>
                </c:pt>
                <c:pt idx="2">
                  <c:v>0.68841499118898164</c:v>
                </c:pt>
                <c:pt idx="3">
                  <c:v>0.71871836656737476</c:v>
                </c:pt>
              </c:numCache>
            </c:numRef>
          </c:val>
        </c:ser>
        <c:dLbls>
          <c:showLegendKey val="0"/>
          <c:showVal val="0"/>
          <c:showCatName val="0"/>
          <c:showSerName val="0"/>
          <c:showPercent val="0"/>
          <c:showBubbleSize val="0"/>
        </c:dLbls>
        <c:gapWidth val="150"/>
        <c:axId val="120132736"/>
        <c:axId val="120134272"/>
      </c:barChart>
      <c:catAx>
        <c:axId val="120132736"/>
        <c:scaling>
          <c:orientation val="minMax"/>
        </c:scaling>
        <c:delete val="0"/>
        <c:axPos val="b"/>
        <c:majorTickMark val="none"/>
        <c:minorTickMark val="none"/>
        <c:tickLblPos val="nextTo"/>
        <c:crossAx val="120134272"/>
        <c:crosses val="autoZero"/>
        <c:auto val="1"/>
        <c:lblAlgn val="ctr"/>
        <c:lblOffset val="100"/>
        <c:noMultiLvlLbl val="0"/>
      </c:catAx>
      <c:valAx>
        <c:axId val="120134272"/>
        <c:scaling>
          <c:orientation val="minMax"/>
          <c:max val="1"/>
        </c:scaling>
        <c:delete val="0"/>
        <c:axPos val="l"/>
        <c:majorGridlines/>
        <c:numFmt formatCode="0%" sourceLinked="0"/>
        <c:majorTickMark val="none"/>
        <c:minorTickMark val="none"/>
        <c:tickLblPos val="nextTo"/>
        <c:crossAx val="12013273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 Responding Quite a Bit or Very Much</a:t>
            </a:r>
            <a:endParaRPr lang="en-US" dirty="0"/>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Sheet1!$B$2:$B$5</c:f>
              <c:numCache>
                <c:formatCode>0.0%</c:formatCode>
                <c:ptCount val="4"/>
                <c:pt idx="0">
                  <c:v>0.64327026577747193</c:v>
                </c:pt>
                <c:pt idx="1">
                  <c:v>0.57232106622837975</c:v>
                </c:pt>
                <c:pt idx="2">
                  <c:v>0.58270525173856402</c:v>
                </c:pt>
                <c:pt idx="3">
                  <c:v>0.59639805434504156</c:v>
                </c:pt>
              </c:numCache>
            </c:numRef>
          </c:val>
        </c:ser>
        <c:ser>
          <c:idx val="1"/>
          <c:order val="1"/>
          <c:tx>
            <c:strRef>
              <c:f>Sheet1!$C$1</c:f>
              <c:strCache>
                <c:ptCount val="1"/>
                <c:pt idx="0">
                  <c:v>Senior</c:v>
                </c:pt>
              </c:strCache>
            </c:strRef>
          </c:tx>
          <c:invertIfNegative val="0"/>
          <c:dLbls>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Sheet1!$C$2:$C$5</c:f>
              <c:numCache>
                <c:formatCode>0.0%</c:formatCode>
                <c:ptCount val="4"/>
                <c:pt idx="0">
                  <c:v>0.5849188856998222</c:v>
                </c:pt>
                <c:pt idx="1">
                  <c:v>0.46249274370455945</c:v>
                </c:pt>
                <c:pt idx="2">
                  <c:v>0.48159038889949868</c:v>
                </c:pt>
                <c:pt idx="3">
                  <c:v>0.51169086858258173</c:v>
                </c:pt>
              </c:numCache>
            </c:numRef>
          </c:val>
        </c:ser>
        <c:dLbls>
          <c:showLegendKey val="0"/>
          <c:showVal val="0"/>
          <c:showCatName val="0"/>
          <c:showSerName val="0"/>
          <c:showPercent val="0"/>
          <c:showBubbleSize val="0"/>
        </c:dLbls>
        <c:gapWidth val="150"/>
        <c:axId val="120183424"/>
        <c:axId val="120185216"/>
      </c:barChart>
      <c:catAx>
        <c:axId val="120183424"/>
        <c:scaling>
          <c:orientation val="minMax"/>
        </c:scaling>
        <c:delete val="0"/>
        <c:axPos val="b"/>
        <c:majorTickMark val="none"/>
        <c:minorTickMark val="none"/>
        <c:tickLblPos val="nextTo"/>
        <c:crossAx val="120185216"/>
        <c:crosses val="autoZero"/>
        <c:auto val="1"/>
        <c:lblAlgn val="ctr"/>
        <c:lblOffset val="100"/>
        <c:noMultiLvlLbl val="0"/>
      </c:catAx>
      <c:valAx>
        <c:axId val="120185216"/>
        <c:scaling>
          <c:orientation val="minMax"/>
          <c:max val="1"/>
        </c:scaling>
        <c:delete val="0"/>
        <c:axPos val="l"/>
        <c:majorGridlines/>
        <c:numFmt formatCode="0%" sourceLinked="0"/>
        <c:majorTickMark val="none"/>
        <c:minorTickMark val="none"/>
        <c:tickLblPos val="nextTo"/>
        <c:crossAx val="12018342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 Responding Quite a Bit or Very Much</a:t>
            </a:r>
            <a:endParaRPr lang="en-US" dirty="0"/>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Sheet1!$B$2:$B$5</c:f>
              <c:numCache>
                <c:formatCode>0.0%</c:formatCode>
                <c:ptCount val="4"/>
                <c:pt idx="0">
                  <c:v>0.39411471976123241</c:v>
                </c:pt>
                <c:pt idx="1">
                  <c:v>0.34696754309230637</c:v>
                </c:pt>
                <c:pt idx="2">
                  <c:v>0.38052527913273715</c:v>
                </c:pt>
                <c:pt idx="3">
                  <c:v>0.39521675346438612</c:v>
                </c:pt>
              </c:numCache>
            </c:numRef>
          </c:val>
        </c:ser>
        <c:ser>
          <c:idx val="1"/>
          <c:order val="1"/>
          <c:tx>
            <c:strRef>
              <c:f>Sheet1!$C$1</c:f>
              <c:strCache>
                <c:ptCount val="1"/>
                <c:pt idx="0">
                  <c:v>Senior</c:v>
                </c:pt>
              </c:strCache>
            </c:strRef>
          </c:tx>
          <c:invertIfNegative val="0"/>
          <c:dLbls>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Sheet1!$C$2:$C$5</c:f>
              <c:numCache>
                <c:formatCode>0.0%</c:formatCode>
                <c:ptCount val="4"/>
                <c:pt idx="0">
                  <c:v>0.30339476623671791</c:v>
                </c:pt>
                <c:pt idx="1">
                  <c:v>0.2198825239347339</c:v>
                </c:pt>
                <c:pt idx="2">
                  <c:v>0.255624091102571</c:v>
                </c:pt>
                <c:pt idx="3">
                  <c:v>0.28237097015572465</c:v>
                </c:pt>
              </c:numCache>
            </c:numRef>
          </c:val>
        </c:ser>
        <c:dLbls>
          <c:showLegendKey val="0"/>
          <c:showVal val="0"/>
          <c:showCatName val="0"/>
          <c:showSerName val="0"/>
          <c:showPercent val="0"/>
          <c:showBubbleSize val="0"/>
        </c:dLbls>
        <c:gapWidth val="150"/>
        <c:axId val="122823040"/>
        <c:axId val="122824576"/>
      </c:barChart>
      <c:catAx>
        <c:axId val="122823040"/>
        <c:scaling>
          <c:orientation val="minMax"/>
        </c:scaling>
        <c:delete val="0"/>
        <c:axPos val="b"/>
        <c:majorTickMark val="none"/>
        <c:minorTickMark val="none"/>
        <c:tickLblPos val="nextTo"/>
        <c:crossAx val="122824576"/>
        <c:crosses val="autoZero"/>
        <c:auto val="1"/>
        <c:lblAlgn val="ctr"/>
        <c:lblOffset val="100"/>
        <c:noMultiLvlLbl val="0"/>
      </c:catAx>
      <c:valAx>
        <c:axId val="122824576"/>
        <c:scaling>
          <c:orientation val="minMax"/>
          <c:max val="1"/>
        </c:scaling>
        <c:delete val="0"/>
        <c:axPos val="l"/>
        <c:majorGridlines/>
        <c:numFmt formatCode="0%" sourceLinked="0"/>
        <c:majorTickMark val="none"/>
        <c:minorTickMark val="none"/>
        <c:tickLblPos val="nextTo"/>
        <c:crossAx val="12282304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 Responding Quite a Bit or Very Much</a:t>
            </a:r>
            <a:endParaRPr lang="en-US" dirty="0"/>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Sheet1!$B$2:$B$5</c:f>
              <c:numCache>
                <c:formatCode>0.0%</c:formatCode>
                <c:ptCount val="4"/>
                <c:pt idx="0">
                  <c:v>0.43792066903871718</c:v>
                </c:pt>
                <c:pt idx="1">
                  <c:v>0.45407545907841662</c:v>
                </c:pt>
                <c:pt idx="2">
                  <c:v>0.50054339061051256</c:v>
                </c:pt>
                <c:pt idx="3">
                  <c:v>0.51252738616731819</c:v>
                </c:pt>
              </c:numCache>
            </c:numRef>
          </c:val>
        </c:ser>
        <c:ser>
          <c:idx val="1"/>
          <c:order val="1"/>
          <c:tx>
            <c:strRef>
              <c:f>Sheet1!$C$1</c:f>
              <c:strCache>
                <c:ptCount val="1"/>
                <c:pt idx="0">
                  <c:v>Senior</c:v>
                </c:pt>
              </c:strCache>
            </c:strRef>
          </c:tx>
          <c:invertIfNegative val="0"/>
          <c:dLbls>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Sheet1!$C$2:$C$5</c:f>
              <c:numCache>
                <c:formatCode>0.0%</c:formatCode>
                <c:ptCount val="4"/>
                <c:pt idx="0">
                  <c:v>0.3148177392863713</c:v>
                </c:pt>
                <c:pt idx="1">
                  <c:v>0.28699584155479962</c:v>
                </c:pt>
                <c:pt idx="2">
                  <c:v>0.36500138989128117</c:v>
                </c:pt>
                <c:pt idx="3">
                  <c:v>0.38628640733406705</c:v>
                </c:pt>
              </c:numCache>
            </c:numRef>
          </c:val>
        </c:ser>
        <c:dLbls>
          <c:showLegendKey val="0"/>
          <c:showVal val="0"/>
          <c:showCatName val="0"/>
          <c:showSerName val="0"/>
          <c:showPercent val="0"/>
          <c:showBubbleSize val="0"/>
        </c:dLbls>
        <c:gapWidth val="150"/>
        <c:axId val="120342400"/>
        <c:axId val="120343936"/>
      </c:barChart>
      <c:catAx>
        <c:axId val="120342400"/>
        <c:scaling>
          <c:orientation val="minMax"/>
        </c:scaling>
        <c:delete val="0"/>
        <c:axPos val="b"/>
        <c:majorTickMark val="none"/>
        <c:minorTickMark val="none"/>
        <c:tickLblPos val="nextTo"/>
        <c:crossAx val="120343936"/>
        <c:crosses val="autoZero"/>
        <c:auto val="1"/>
        <c:lblAlgn val="ctr"/>
        <c:lblOffset val="100"/>
        <c:noMultiLvlLbl val="0"/>
      </c:catAx>
      <c:valAx>
        <c:axId val="120343936"/>
        <c:scaling>
          <c:orientation val="minMax"/>
          <c:max val="1"/>
        </c:scaling>
        <c:delete val="0"/>
        <c:axPos val="l"/>
        <c:majorGridlines/>
        <c:numFmt formatCode="0%" sourceLinked="0"/>
        <c:majorTickMark val="none"/>
        <c:minorTickMark val="none"/>
        <c:tickLblPos val="nextTo"/>
        <c:crossAx val="12034240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a:t>
            </a:r>
            <a:r>
              <a:rPr lang="en-US" baseline="0" dirty="0" smtClean="0"/>
              <a:t> Responding Often or Very Often</a:t>
            </a:r>
            <a:endParaRPr lang="en-US" dirty="0"/>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dLbl>
              <c:idx val="1"/>
              <c:layout>
                <c:manualLayout>
                  <c:x val="3.2679738562091504E-3"/>
                  <c:y val="-1.8518518518518517E-2"/>
                </c:manualLayout>
              </c:layout>
              <c:showLegendKey val="0"/>
              <c:showVal val="1"/>
              <c:showCatName val="0"/>
              <c:showSerName val="0"/>
              <c:showPercent val="0"/>
              <c:showBubbleSize val="0"/>
            </c:dLbl>
            <c:dLbl>
              <c:idx val="2"/>
              <c:layout>
                <c:manualLayout>
                  <c:x val="-1.1437908496731966E-2"/>
                  <c:y val="-1.8518518518518517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Sheet1!$B$2:$B$5</c:f>
              <c:numCache>
                <c:formatCode>0.0%</c:formatCode>
                <c:ptCount val="4"/>
                <c:pt idx="0">
                  <c:v>0.69635444205542707</c:v>
                </c:pt>
                <c:pt idx="1">
                  <c:v>0.63455742309876539</c:v>
                </c:pt>
                <c:pt idx="2">
                  <c:v>0.60279248269397745</c:v>
                </c:pt>
                <c:pt idx="3">
                  <c:v>0.61763803630294323</c:v>
                </c:pt>
              </c:numCache>
            </c:numRef>
          </c:val>
        </c:ser>
        <c:ser>
          <c:idx val="1"/>
          <c:order val="1"/>
          <c:tx>
            <c:strRef>
              <c:f>Sheet1!$C$1</c:f>
              <c:strCache>
                <c:ptCount val="1"/>
                <c:pt idx="0">
                  <c:v>Senior</c:v>
                </c:pt>
              </c:strCache>
            </c:strRef>
          </c:tx>
          <c:invertIfNegative val="0"/>
          <c:dLbls>
            <c:dLbl>
              <c:idx val="1"/>
              <c:layout>
                <c:manualLayout>
                  <c:x val="3.1045751633986929E-2"/>
                  <c:y val="3.0864197530864196E-3"/>
                </c:manualLayout>
              </c:layout>
              <c:showLegendKey val="0"/>
              <c:showVal val="1"/>
              <c:showCatName val="0"/>
              <c:showSerName val="0"/>
              <c:showPercent val="0"/>
              <c:showBubbleSize val="0"/>
            </c:dLbl>
            <c:dLbl>
              <c:idx val="2"/>
              <c:layout>
                <c:manualLayout>
                  <c:x val="2.6143790849673203E-2"/>
                  <c:y val="-6.1728395061728392E-3"/>
                </c:manualLayout>
              </c:layout>
              <c:showLegendKey val="0"/>
              <c:showVal val="1"/>
              <c:showCatName val="0"/>
              <c:showSerName val="0"/>
              <c:showPercent val="0"/>
              <c:showBubbleSize val="0"/>
            </c:dLbl>
            <c:dLbl>
              <c:idx val="3"/>
              <c:layout>
                <c:manualLayout>
                  <c:x val="3.7581699346405227E-2"/>
                  <c:y val="-2.1604938271604937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Sheet1!$C$2:$C$5</c:f>
              <c:numCache>
                <c:formatCode>0.0%</c:formatCode>
                <c:ptCount val="4"/>
                <c:pt idx="0">
                  <c:v>0.74085090675048171</c:v>
                </c:pt>
                <c:pt idx="1">
                  <c:v>0.61063542486547751</c:v>
                </c:pt>
                <c:pt idx="2">
                  <c:v>0.59259905501777332</c:v>
                </c:pt>
                <c:pt idx="3">
                  <c:v>0.62581897148698562</c:v>
                </c:pt>
              </c:numCache>
            </c:numRef>
          </c:val>
        </c:ser>
        <c:dLbls>
          <c:showLegendKey val="0"/>
          <c:showVal val="0"/>
          <c:showCatName val="0"/>
          <c:showSerName val="0"/>
          <c:showPercent val="0"/>
          <c:showBubbleSize val="0"/>
        </c:dLbls>
        <c:gapWidth val="150"/>
        <c:axId val="34804864"/>
        <c:axId val="34806400"/>
      </c:barChart>
      <c:catAx>
        <c:axId val="34804864"/>
        <c:scaling>
          <c:orientation val="minMax"/>
        </c:scaling>
        <c:delete val="0"/>
        <c:axPos val="b"/>
        <c:majorTickMark val="none"/>
        <c:minorTickMark val="none"/>
        <c:tickLblPos val="nextTo"/>
        <c:crossAx val="34806400"/>
        <c:crosses val="autoZero"/>
        <c:auto val="1"/>
        <c:lblAlgn val="ctr"/>
        <c:lblOffset val="100"/>
        <c:noMultiLvlLbl val="0"/>
      </c:catAx>
      <c:valAx>
        <c:axId val="34806400"/>
        <c:scaling>
          <c:orientation val="minMax"/>
          <c:max val="1"/>
        </c:scaling>
        <c:delete val="0"/>
        <c:axPos val="l"/>
        <c:majorGridlines/>
        <c:numFmt formatCode="0%" sourceLinked="0"/>
        <c:majorTickMark val="none"/>
        <c:minorTickMark val="none"/>
        <c:tickLblPos val="nextTo"/>
        <c:crossAx val="3480486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 Responding Quite a Bit or Very Much</a:t>
            </a:r>
            <a:endParaRPr lang="en-US" dirty="0"/>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Sheet1!$B$2:$B$5</c:f>
              <c:numCache>
                <c:formatCode>0.0%</c:formatCode>
                <c:ptCount val="4"/>
                <c:pt idx="0">
                  <c:v>0.47181959976531851</c:v>
                </c:pt>
                <c:pt idx="1">
                  <c:v>0.62205428981536293</c:v>
                </c:pt>
                <c:pt idx="2">
                  <c:v>0.68125655039238442</c:v>
                </c:pt>
                <c:pt idx="3">
                  <c:v>0.67055612683567833</c:v>
                </c:pt>
              </c:numCache>
            </c:numRef>
          </c:val>
        </c:ser>
        <c:ser>
          <c:idx val="1"/>
          <c:order val="1"/>
          <c:tx>
            <c:strRef>
              <c:f>Sheet1!$C$1</c:f>
              <c:strCache>
                <c:ptCount val="1"/>
                <c:pt idx="0">
                  <c:v>Senior</c:v>
                </c:pt>
              </c:strCache>
            </c:strRef>
          </c:tx>
          <c:invertIfNegative val="0"/>
          <c:dLbls>
            <c:dLbl>
              <c:idx val="0"/>
              <c:layout>
                <c:manualLayout>
                  <c:x val="3.2679738562091505E-2"/>
                  <c:y val="6.1728395061728392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Sheet1!$C$2:$C$5</c:f>
              <c:numCache>
                <c:formatCode>0.0%</c:formatCode>
                <c:ptCount val="4"/>
                <c:pt idx="0">
                  <c:v>0.44738391047832982</c:v>
                </c:pt>
                <c:pt idx="1">
                  <c:v>0.47255681502172597</c:v>
                </c:pt>
                <c:pt idx="2">
                  <c:v>0.56917294163053933</c:v>
                </c:pt>
                <c:pt idx="3">
                  <c:v>0.57273063443472039</c:v>
                </c:pt>
              </c:numCache>
            </c:numRef>
          </c:val>
        </c:ser>
        <c:dLbls>
          <c:showLegendKey val="0"/>
          <c:showVal val="0"/>
          <c:showCatName val="0"/>
          <c:showSerName val="0"/>
          <c:showPercent val="0"/>
          <c:showBubbleSize val="0"/>
        </c:dLbls>
        <c:gapWidth val="150"/>
        <c:axId val="122994048"/>
        <c:axId val="122995840"/>
      </c:barChart>
      <c:catAx>
        <c:axId val="122994048"/>
        <c:scaling>
          <c:orientation val="minMax"/>
        </c:scaling>
        <c:delete val="0"/>
        <c:axPos val="b"/>
        <c:majorTickMark val="none"/>
        <c:minorTickMark val="none"/>
        <c:tickLblPos val="nextTo"/>
        <c:crossAx val="122995840"/>
        <c:crosses val="autoZero"/>
        <c:auto val="1"/>
        <c:lblAlgn val="ctr"/>
        <c:lblOffset val="100"/>
        <c:noMultiLvlLbl val="0"/>
      </c:catAx>
      <c:valAx>
        <c:axId val="122995840"/>
        <c:scaling>
          <c:orientation val="minMax"/>
          <c:max val="1"/>
        </c:scaling>
        <c:delete val="0"/>
        <c:axPos val="l"/>
        <c:majorGridlines/>
        <c:numFmt formatCode="0%" sourceLinked="0"/>
        <c:majorTickMark val="none"/>
        <c:minorTickMark val="none"/>
        <c:tickLblPos val="nextTo"/>
        <c:crossAx val="12299404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 Responding Quite a Bit or Very Much</a:t>
            </a:r>
            <a:endParaRPr lang="en-US" dirty="0"/>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Sheet1!$B$2:$B$5</c:f>
              <c:numCache>
                <c:formatCode>0.0%</c:formatCode>
                <c:ptCount val="4"/>
                <c:pt idx="0">
                  <c:v>0.79699050731719878</c:v>
                </c:pt>
                <c:pt idx="1">
                  <c:v>0.83645313394854748</c:v>
                </c:pt>
                <c:pt idx="2">
                  <c:v>0.84764925907393307</c:v>
                </c:pt>
                <c:pt idx="3">
                  <c:v>0.84552823752605033</c:v>
                </c:pt>
              </c:numCache>
            </c:numRef>
          </c:val>
        </c:ser>
        <c:ser>
          <c:idx val="1"/>
          <c:order val="1"/>
          <c:tx>
            <c:strRef>
              <c:f>Sheet1!$C$1</c:f>
              <c:strCache>
                <c:ptCount val="1"/>
                <c:pt idx="0">
                  <c:v>Senior</c:v>
                </c:pt>
              </c:strCache>
            </c:strRef>
          </c:tx>
          <c:invertIfNegative val="0"/>
          <c:dLbls>
            <c:dLbl>
              <c:idx val="0"/>
              <c:layout>
                <c:manualLayout>
                  <c:x val="2.7777777777777776E-2"/>
                  <c:y val="-1.5432098765432098E-2"/>
                </c:manualLayout>
              </c:layout>
              <c:showLegendKey val="0"/>
              <c:showVal val="1"/>
              <c:showCatName val="0"/>
              <c:showSerName val="0"/>
              <c:showPercent val="0"/>
              <c:showBubbleSize val="0"/>
            </c:dLbl>
            <c:dLbl>
              <c:idx val="1"/>
              <c:layout>
                <c:manualLayout>
                  <c:x val="3.7581699346405227E-2"/>
                  <c:y val="-6.1728395061728392E-3"/>
                </c:manualLayout>
              </c:layout>
              <c:showLegendKey val="0"/>
              <c:showVal val="1"/>
              <c:showCatName val="0"/>
              <c:showSerName val="0"/>
              <c:showPercent val="0"/>
              <c:showBubbleSize val="0"/>
            </c:dLbl>
            <c:dLbl>
              <c:idx val="2"/>
              <c:layout>
                <c:manualLayout>
                  <c:x val="2.7777777777777776E-2"/>
                  <c:y val="0"/>
                </c:manualLayout>
              </c:layout>
              <c:showLegendKey val="0"/>
              <c:showVal val="1"/>
              <c:showCatName val="0"/>
              <c:showSerName val="0"/>
              <c:showPercent val="0"/>
              <c:showBubbleSize val="0"/>
            </c:dLbl>
            <c:dLbl>
              <c:idx val="3"/>
              <c:layout>
                <c:manualLayout>
                  <c:x val="2.6143790849673203E-2"/>
                  <c:y val="0"/>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Sheet1!$C$2:$C$5</c:f>
              <c:numCache>
                <c:formatCode>0.0%</c:formatCode>
                <c:ptCount val="4"/>
                <c:pt idx="0">
                  <c:v>0.82648924402677659</c:v>
                </c:pt>
                <c:pt idx="1">
                  <c:v>0.87005262898874913</c:v>
                </c:pt>
                <c:pt idx="2">
                  <c:v>0.8815439448925515</c:v>
                </c:pt>
                <c:pt idx="3">
                  <c:v>0.8815766851128759</c:v>
                </c:pt>
              </c:numCache>
            </c:numRef>
          </c:val>
        </c:ser>
        <c:dLbls>
          <c:showLegendKey val="0"/>
          <c:showVal val="0"/>
          <c:showCatName val="0"/>
          <c:showSerName val="0"/>
          <c:showPercent val="0"/>
          <c:showBubbleSize val="0"/>
        </c:dLbls>
        <c:gapWidth val="150"/>
        <c:axId val="122922112"/>
        <c:axId val="122923648"/>
      </c:barChart>
      <c:catAx>
        <c:axId val="122922112"/>
        <c:scaling>
          <c:orientation val="minMax"/>
        </c:scaling>
        <c:delete val="0"/>
        <c:axPos val="b"/>
        <c:majorTickMark val="none"/>
        <c:minorTickMark val="none"/>
        <c:tickLblPos val="nextTo"/>
        <c:crossAx val="122923648"/>
        <c:crosses val="autoZero"/>
        <c:auto val="1"/>
        <c:lblAlgn val="ctr"/>
        <c:lblOffset val="100"/>
        <c:noMultiLvlLbl val="0"/>
      </c:catAx>
      <c:valAx>
        <c:axId val="122923648"/>
        <c:scaling>
          <c:orientation val="minMax"/>
          <c:max val="1"/>
          <c:min val="0"/>
        </c:scaling>
        <c:delete val="0"/>
        <c:axPos val="l"/>
        <c:majorGridlines/>
        <c:numFmt formatCode="0%" sourceLinked="0"/>
        <c:majorTickMark val="none"/>
        <c:minorTickMark val="none"/>
        <c:tickLblPos val="nextTo"/>
        <c:crossAx val="12292211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 Responding Quite a Bit or Very Much</a:t>
            </a:r>
            <a:endParaRPr lang="en-US" dirty="0"/>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Sheet1!$B$2:$B$5</c:f>
              <c:numCache>
                <c:formatCode>0.0%</c:formatCode>
                <c:ptCount val="4"/>
                <c:pt idx="0">
                  <c:v>0.78187330775995956</c:v>
                </c:pt>
                <c:pt idx="1">
                  <c:v>0.80001630393918255</c:v>
                </c:pt>
                <c:pt idx="2">
                  <c:v>0.80766801647802366</c:v>
                </c:pt>
                <c:pt idx="3">
                  <c:v>0.81755178288563268</c:v>
                </c:pt>
              </c:numCache>
            </c:numRef>
          </c:val>
        </c:ser>
        <c:ser>
          <c:idx val="1"/>
          <c:order val="1"/>
          <c:tx>
            <c:strRef>
              <c:f>Sheet1!$C$1</c:f>
              <c:strCache>
                <c:ptCount val="1"/>
                <c:pt idx="0">
                  <c:v>Senior</c:v>
                </c:pt>
              </c:strCache>
            </c:strRef>
          </c:tx>
          <c:invertIfNegative val="0"/>
          <c:dLbls>
            <c:dLbl>
              <c:idx val="0"/>
              <c:layout>
                <c:manualLayout>
                  <c:x val="2.7777777777777776E-2"/>
                  <c:y val="3.0864197530864482E-3"/>
                </c:manualLayout>
              </c:layout>
              <c:showLegendKey val="0"/>
              <c:showVal val="1"/>
              <c:showCatName val="0"/>
              <c:showSerName val="0"/>
              <c:showPercent val="0"/>
              <c:showBubbleSize val="0"/>
            </c:dLbl>
            <c:dLbl>
              <c:idx val="1"/>
              <c:layout>
                <c:manualLayout>
                  <c:x val="2.7777777777777776E-2"/>
                  <c:y val="-1.2345679012345678E-2"/>
                </c:manualLayout>
              </c:layout>
              <c:showLegendKey val="0"/>
              <c:showVal val="1"/>
              <c:showCatName val="0"/>
              <c:showSerName val="0"/>
              <c:showPercent val="0"/>
              <c:showBubbleSize val="0"/>
            </c:dLbl>
            <c:dLbl>
              <c:idx val="2"/>
              <c:layout>
                <c:manualLayout>
                  <c:x val="2.6143790849673203E-2"/>
                  <c:y val="6.1728395061728392E-3"/>
                </c:manualLayout>
              </c:layout>
              <c:showLegendKey val="0"/>
              <c:showVal val="1"/>
              <c:showCatName val="0"/>
              <c:showSerName val="0"/>
              <c:showPercent val="0"/>
              <c:showBubbleSize val="0"/>
            </c:dLbl>
            <c:dLbl>
              <c:idx val="3"/>
              <c:layout>
                <c:manualLayout>
                  <c:x val="3.5947712418300651E-2"/>
                  <c:y val="0"/>
                </c:manualLayout>
              </c:layout>
              <c:showLegendKey val="0"/>
              <c:showVal val="1"/>
              <c:showCatName val="0"/>
              <c:showSerName val="0"/>
              <c:showPercent val="0"/>
              <c:showBubbleSize val="0"/>
            </c:dLbl>
            <c:txPr>
              <a:bodyPr/>
              <a:lstStyle/>
              <a:p>
                <a:pPr>
                  <a:defRPr sz="1600"/>
                </a:pPr>
                <a:endParaRPr lang="en-US"/>
              </a:p>
            </c:txPr>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Sheet1!$C$2:$C$5</c:f>
              <c:numCache>
                <c:formatCode>0.0%</c:formatCode>
                <c:ptCount val="4"/>
                <c:pt idx="0">
                  <c:v>0.77658408736948603</c:v>
                </c:pt>
                <c:pt idx="1">
                  <c:v>0.77856006756476281</c:v>
                </c:pt>
                <c:pt idx="2">
                  <c:v>0.81018252182541728</c:v>
                </c:pt>
                <c:pt idx="3">
                  <c:v>0.82298209091202534</c:v>
                </c:pt>
              </c:numCache>
            </c:numRef>
          </c:val>
        </c:ser>
        <c:dLbls>
          <c:showLegendKey val="0"/>
          <c:showVal val="0"/>
          <c:showCatName val="0"/>
          <c:showSerName val="0"/>
          <c:showPercent val="0"/>
          <c:showBubbleSize val="0"/>
        </c:dLbls>
        <c:gapWidth val="150"/>
        <c:axId val="120611200"/>
        <c:axId val="120612736"/>
      </c:barChart>
      <c:catAx>
        <c:axId val="120611200"/>
        <c:scaling>
          <c:orientation val="minMax"/>
        </c:scaling>
        <c:delete val="0"/>
        <c:axPos val="b"/>
        <c:majorTickMark val="none"/>
        <c:minorTickMark val="none"/>
        <c:tickLblPos val="nextTo"/>
        <c:crossAx val="120612736"/>
        <c:crosses val="autoZero"/>
        <c:auto val="1"/>
        <c:lblAlgn val="ctr"/>
        <c:lblOffset val="100"/>
        <c:noMultiLvlLbl val="0"/>
      </c:catAx>
      <c:valAx>
        <c:axId val="120612736"/>
        <c:scaling>
          <c:orientation val="minMax"/>
          <c:max val="1"/>
          <c:min val="0"/>
        </c:scaling>
        <c:delete val="0"/>
        <c:axPos val="l"/>
        <c:majorGridlines/>
        <c:numFmt formatCode="0%" sourceLinked="0"/>
        <c:majorTickMark val="none"/>
        <c:minorTickMark val="none"/>
        <c:tickLblPos val="nextTo"/>
        <c:crossAx val="12061120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 Responding Quite a Bit or Very Much</a:t>
            </a:r>
            <a:endParaRPr lang="en-US" dirty="0"/>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Sheet1!$B$2:$B$5</c:f>
              <c:numCache>
                <c:formatCode>0.0%</c:formatCode>
                <c:ptCount val="4"/>
                <c:pt idx="0">
                  <c:v>0.53606788191260135</c:v>
                </c:pt>
                <c:pt idx="1">
                  <c:v>0.60113771536258676</c:v>
                </c:pt>
                <c:pt idx="2">
                  <c:v>0.6337333695400611</c:v>
                </c:pt>
                <c:pt idx="3">
                  <c:v>0.6415413125952707</c:v>
                </c:pt>
              </c:numCache>
            </c:numRef>
          </c:val>
        </c:ser>
        <c:ser>
          <c:idx val="1"/>
          <c:order val="1"/>
          <c:tx>
            <c:strRef>
              <c:f>Sheet1!$C$1</c:f>
              <c:strCache>
                <c:ptCount val="1"/>
                <c:pt idx="0">
                  <c:v>Senior</c:v>
                </c:pt>
              </c:strCache>
            </c:strRef>
          </c:tx>
          <c:invertIfNegative val="0"/>
          <c:dLbls>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Sheet1!$C$2:$C$5</c:f>
              <c:numCache>
                <c:formatCode>0.0%</c:formatCode>
                <c:ptCount val="4"/>
                <c:pt idx="0">
                  <c:v>0.64994597616336669</c:v>
                </c:pt>
                <c:pt idx="1">
                  <c:v>0.6747519170793721</c:v>
                </c:pt>
                <c:pt idx="2">
                  <c:v>0.72389965150845326</c:v>
                </c:pt>
                <c:pt idx="3">
                  <c:v>0.73412612782246722</c:v>
                </c:pt>
              </c:numCache>
            </c:numRef>
          </c:val>
        </c:ser>
        <c:dLbls>
          <c:showLegendKey val="0"/>
          <c:showVal val="0"/>
          <c:showCatName val="0"/>
          <c:showSerName val="0"/>
          <c:showPercent val="0"/>
          <c:showBubbleSize val="0"/>
        </c:dLbls>
        <c:gapWidth val="150"/>
        <c:axId val="120551296"/>
        <c:axId val="120552832"/>
      </c:barChart>
      <c:catAx>
        <c:axId val="120551296"/>
        <c:scaling>
          <c:orientation val="minMax"/>
        </c:scaling>
        <c:delete val="0"/>
        <c:axPos val="b"/>
        <c:majorTickMark val="none"/>
        <c:minorTickMark val="none"/>
        <c:tickLblPos val="nextTo"/>
        <c:crossAx val="120552832"/>
        <c:crosses val="autoZero"/>
        <c:auto val="1"/>
        <c:lblAlgn val="ctr"/>
        <c:lblOffset val="100"/>
        <c:noMultiLvlLbl val="0"/>
      </c:catAx>
      <c:valAx>
        <c:axId val="120552832"/>
        <c:scaling>
          <c:orientation val="minMax"/>
          <c:max val="1"/>
        </c:scaling>
        <c:delete val="0"/>
        <c:axPos val="l"/>
        <c:majorGridlines/>
        <c:numFmt formatCode="0%" sourceLinked="0"/>
        <c:majorTickMark val="none"/>
        <c:minorTickMark val="none"/>
        <c:tickLblPos val="nextTo"/>
        <c:crossAx val="12055129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 Responding Quite a Bit or Very Much</a:t>
            </a:r>
            <a:endParaRPr lang="en-US" dirty="0"/>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Sheet1!$B$2:$B$5</c:f>
              <c:numCache>
                <c:formatCode>0.0%</c:formatCode>
                <c:ptCount val="4"/>
                <c:pt idx="0">
                  <c:v>0.79192894326743968</c:v>
                </c:pt>
                <c:pt idx="1">
                  <c:v>0.74308004183305321</c:v>
                </c:pt>
                <c:pt idx="2">
                  <c:v>0.70609043398092264</c:v>
                </c:pt>
                <c:pt idx="3">
                  <c:v>0.73959884702147183</c:v>
                </c:pt>
              </c:numCache>
            </c:numRef>
          </c:val>
        </c:ser>
        <c:ser>
          <c:idx val="1"/>
          <c:order val="1"/>
          <c:tx>
            <c:strRef>
              <c:f>Sheet1!$C$1</c:f>
              <c:strCache>
                <c:ptCount val="1"/>
                <c:pt idx="0">
                  <c:v>Senior</c:v>
                </c:pt>
              </c:strCache>
            </c:strRef>
          </c:tx>
          <c:invertIfNegative val="0"/>
          <c:dLbls>
            <c:dLbl>
              <c:idx val="0"/>
              <c:layout>
                <c:manualLayout>
                  <c:x val="2.7777777777777776E-2"/>
                  <c:y val="2.9239766081871079E-3"/>
                </c:manualLayout>
              </c:layout>
              <c:showLegendKey val="0"/>
              <c:showVal val="1"/>
              <c:showCatName val="0"/>
              <c:showSerName val="0"/>
              <c:showPercent val="0"/>
              <c:showBubbleSize val="0"/>
            </c:dLbl>
            <c:dLbl>
              <c:idx val="1"/>
              <c:layout>
                <c:manualLayout>
                  <c:x val="2.7777777777777776E-2"/>
                  <c:y val="0"/>
                </c:manualLayout>
              </c:layout>
              <c:showLegendKey val="0"/>
              <c:showVal val="1"/>
              <c:showCatName val="0"/>
              <c:showSerName val="0"/>
              <c:showPercent val="0"/>
              <c:showBubbleSize val="0"/>
            </c:dLbl>
            <c:dLbl>
              <c:idx val="2"/>
              <c:layout>
                <c:manualLayout>
                  <c:x val="2.6143790849673203E-2"/>
                  <c:y val="0"/>
                </c:manualLayout>
              </c:layout>
              <c:showLegendKey val="0"/>
              <c:showVal val="1"/>
              <c:showCatName val="0"/>
              <c:showSerName val="0"/>
              <c:showPercent val="0"/>
              <c:showBubbleSize val="0"/>
            </c:dLbl>
            <c:dLbl>
              <c:idx val="3"/>
              <c:layout>
                <c:manualLayout>
                  <c:x val="3.5947712418300651E-2"/>
                  <c:y val="-2.6802809280042091E-17"/>
                </c:manualLayout>
              </c:layout>
              <c:showLegendKey val="0"/>
              <c:showVal val="1"/>
              <c:showCatName val="0"/>
              <c:showSerName val="0"/>
              <c:showPercent val="0"/>
              <c:showBubbleSize val="0"/>
            </c:dLbl>
            <c:txPr>
              <a:bodyPr/>
              <a:lstStyle/>
              <a:p>
                <a:pPr>
                  <a:defRPr sz="1600"/>
                </a:pPr>
                <a:endParaRPr lang="en-US"/>
              </a:p>
            </c:txPr>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Sheet1!$C$2:$C$5</c:f>
              <c:numCache>
                <c:formatCode>0.0%</c:formatCode>
                <c:ptCount val="4"/>
                <c:pt idx="0">
                  <c:v>0.76927123690419896</c:v>
                </c:pt>
                <c:pt idx="1">
                  <c:v>0.71002488641530004</c:v>
                </c:pt>
                <c:pt idx="2">
                  <c:v>0.73761701657032153</c:v>
                </c:pt>
                <c:pt idx="3">
                  <c:v>0.76422442639073207</c:v>
                </c:pt>
              </c:numCache>
            </c:numRef>
          </c:val>
        </c:ser>
        <c:dLbls>
          <c:showLegendKey val="0"/>
          <c:showVal val="0"/>
          <c:showCatName val="0"/>
          <c:showSerName val="0"/>
          <c:showPercent val="0"/>
          <c:showBubbleSize val="0"/>
        </c:dLbls>
        <c:gapWidth val="150"/>
        <c:axId val="123055488"/>
        <c:axId val="123057280"/>
      </c:barChart>
      <c:catAx>
        <c:axId val="123055488"/>
        <c:scaling>
          <c:orientation val="minMax"/>
        </c:scaling>
        <c:delete val="0"/>
        <c:axPos val="b"/>
        <c:majorTickMark val="none"/>
        <c:minorTickMark val="none"/>
        <c:tickLblPos val="nextTo"/>
        <c:crossAx val="123057280"/>
        <c:crosses val="autoZero"/>
        <c:auto val="1"/>
        <c:lblAlgn val="ctr"/>
        <c:lblOffset val="100"/>
        <c:noMultiLvlLbl val="0"/>
      </c:catAx>
      <c:valAx>
        <c:axId val="123057280"/>
        <c:scaling>
          <c:orientation val="minMax"/>
          <c:max val="1"/>
          <c:min val="0"/>
        </c:scaling>
        <c:delete val="0"/>
        <c:axPos val="l"/>
        <c:majorGridlines/>
        <c:numFmt formatCode="0%" sourceLinked="0"/>
        <c:majorTickMark val="none"/>
        <c:minorTickMark val="none"/>
        <c:tickLblPos val="nextTo"/>
        <c:crossAx val="12305548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 Responding Quite a Bit or Very Much</a:t>
            </a:r>
            <a:endParaRPr lang="en-US" dirty="0"/>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dLbl>
              <c:idx val="1"/>
              <c:layout>
                <c:manualLayout>
                  <c:x val="-2.1241830065359478E-2"/>
                  <c:y val="5.8479532163742687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Sheet1!$B$2:$B$5</c:f>
              <c:numCache>
                <c:formatCode>0.0%</c:formatCode>
                <c:ptCount val="4"/>
                <c:pt idx="0">
                  <c:v>0.64122303778289191</c:v>
                </c:pt>
                <c:pt idx="1">
                  <c:v>0.66958142122515074</c:v>
                </c:pt>
                <c:pt idx="2">
                  <c:v>0.62175417860254101</c:v>
                </c:pt>
                <c:pt idx="3">
                  <c:v>0.66239529784431084</c:v>
                </c:pt>
              </c:numCache>
            </c:numRef>
          </c:val>
        </c:ser>
        <c:ser>
          <c:idx val="1"/>
          <c:order val="1"/>
          <c:tx>
            <c:strRef>
              <c:f>Sheet1!$C$1</c:f>
              <c:strCache>
                <c:ptCount val="1"/>
                <c:pt idx="0">
                  <c:v>Senior</c:v>
                </c:pt>
              </c:strCache>
            </c:strRef>
          </c:tx>
          <c:invertIfNegative val="0"/>
          <c:dLbls>
            <c:dLbl>
              <c:idx val="0"/>
              <c:layout>
                <c:manualLayout>
                  <c:x val="8.1699346405228763E-3"/>
                  <c:y val="-2.6315789473684209E-2"/>
                </c:manualLayout>
              </c:layout>
              <c:showLegendKey val="0"/>
              <c:showVal val="1"/>
              <c:showCatName val="0"/>
              <c:showSerName val="0"/>
              <c:showPercent val="0"/>
              <c:showBubbleSize val="0"/>
            </c:dLbl>
            <c:dLbl>
              <c:idx val="1"/>
              <c:layout>
                <c:manualLayout>
                  <c:x val="2.7777777777777776E-2"/>
                  <c:y val="0"/>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Sheet1!$C$2:$C$5</c:f>
              <c:numCache>
                <c:formatCode>0.0%</c:formatCode>
                <c:ptCount val="4"/>
                <c:pt idx="0">
                  <c:v>0.67091786820664678</c:v>
                </c:pt>
                <c:pt idx="1">
                  <c:v>0.65763141556414451</c:v>
                </c:pt>
                <c:pt idx="2">
                  <c:v>0.69111313114408324</c:v>
                </c:pt>
                <c:pt idx="3">
                  <c:v>0.71874286193513559</c:v>
                </c:pt>
              </c:numCache>
            </c:numRef>
          </c:val>
        </c:ser>
        <c:dLbls>
          <c:showLegendKey val="0"/>
          <c:showVal val="0"/>
          <c:showCatName val="0"/>
          <c:showSerName val="0"/>
          <c:showPercent val="0"/>
          <c:showBubbleSize val="0"/>
        </c:dLbls>
        <c:gapWidth val="150"/>
        <c:axId val="123384960"/>
        <c:axId val="123386496"/>
      </c:barChart>
      <c:catAx>
        <c:axId val="123384960"/>
        <c:scaling>
          <c:orientation val="minMax"/>
        </c:scaling>
        <c:delete val="0"/>
        <c:axPos val="b"/>
        <c:majorTickMark val="none"/>
        <c:minorTickMark val="none"/>
        <c:tickLblPos val="nextTo"/>
        <c:crossAx val="123386496"/>
        <c:crosses val="autoZero"/>
        <c:auto val="1"/>
        <c:lblAlgn val="ctr"/>
        <c:lblOffset val="100"/>
        <c:noMultiLvlLbl val="0"/>
      </c:catAx>
      <c:valAx>
        <c:axId val="123386496"/>
        <c:scaling>
          <c:orientation val="minMax"/>
          <c:max val="1"/>
          <c:min val="0"/>
        </c:scaling>
        <c:delete val="0"/>
        <c:axPos val="l"/>
        <c:majorGridlines/>
        <c:numFmt formatCode="0%" sourceLinked="0"/>
        <c:majorTickMark val="none"/>
        <c:minorTickMark val="none"/>
        <c:tickLblPos val="nextTo"/>
        <c:crossAx val="12338496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 Responding Quite a Bit or Very Much</a:t>
            </a:r>
            <a:endParaRPr lang="en-US" dirty="0"/>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Sheet1!$B$2:$B$5</c:f>
              <c:numCache>
                <c:formatCode>0.0%</c:formatCode>
                <c:ptCount val="4"/>
                <c:pt idx="0">
                  <c:v>0.82067929400539508</c:v>
                </c:pt>
                <c:pt idx="1">
                  <c:v>0.82700443192205153</c:v>
                </c:pt>
                <c:pt idx="2">
                  <c:v>0.82704098115658464</c:v>
                </c:pt>
                <c:pt idx="3">
                  <c:v>0.83697282189491529</c:v>
                </c:pt>
              </c:numCache>
            </c:numRef>
          </c:val>
        </c:ser>
        <c:ser>
          <c:idx val="1"/>
          <c:order val="1"/>
          <c:tx>
            <c:strRef>
              <c:f>Sheet1!$C$1</c:f>
              <c:strCache>
                <c:ptCount val="1"/>
                <c:pt idx="0">
                  <c:v>Senior</c:v>
                </c:pt>
              </c:strCache>
            </c:strRef>
          </c:tx>
          <c:invertIfNegative val="0"/>
          <c:dLbls>
            <c:dLbl>
              <c:idx val="0"/>
              <c:layout>
                <c:manualLayout>
                  <c:x val="0"/>
                  <c:y val="-2.6315789473684209E-2"/>
                </c:manualLayout>
              </c:layout>
              <c:showLegendKey val="0"/>
              <c:showVal val="1"/>
              <c:showCatName val="0"/>
              <c:showSerName val="0"/>
              <c:showPercent val="0"/>
              <c:showBubbleSize val="0"/>
            </c:dLbl>
            <c:dLbl>
              <c:idx val="1"/>
              <c:layout>
                <c:manualLayout>
                  <c:x val="8.1699346405228763E-3"/>
                  <c:y val="-3.2163742690058478E-2"/>
                </c:manualLayout>
              </c:layout>
              <c:showLegendKey val="0"/>
              <c:showVal val="1"/>
              <c:showCatName val="0"/>
              <c:showSerName val="0"/>
              <c:showPercent val="0"/>
              <c:showBubbleSize val="0"/>
            </c:dLbl>
            <c:dLbl>
              <c:idx val="2"/>
              <c:layout>
                <c:manualLayout>
                  <c:x val="-1.6339869281045752E-3"/>
                  <c:y val="-1.7543859649122806E-2"/>
                </c:manualLayout>
              </c:layout>
              <c:showLegendKey val="0"/>
              <c:showVal val="1"/>
              <c:showCatName val="0"/>
              <c:showSerName val="0"/>
              <c:showPercent val="0"/>
              <c:showBubbleSize val="0"/>
            </c:dLbl>
            <c:dLbl>
              <c:idx val="3"/>
              <c:layout>
                <c:manualLayout>
                  <c:x val="2.6143790849673203E-2"/>
                  <c:y val="-1.1695906432748537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Sheet1!$C$2:$C$5</c:f>
              <c:numCache>
                <c:formatCode>0.0%</c:formatCode>
                <c:ptCount val="4"/>
                <c:pt idx="0">
                  <c:v>0.85067577137611039</c:v>
                </c:pt>
                <c:pt idx="1">
                  <c:v>0.83996487434714351</c:v>
                </c:pt>
                <c:pt idx="2">
                  <c:v>0.86156160072326526</c:v>
                </c:pt>
                <c:pt idx="3">
                  <c:v>0.87219410428321287</c:v>
                </c:pt>
              </c:numCache>
            </c:numRef>
          </c:val>
        </c:ser>
        <c:dLbls>
          <c:showLegendKey val="0"/>
          <c:showVal val="0"/>
          <c:showCatName val="0"/>
          <c:showSerName val="0"/>
          <c:showPercent val="0"/>
          <c:showBubbleSize val="0"/>
        </c:dLbls>
        <c:gapWidth val="150"/>
        <c:axId val="123289600"/>
        <c:axId val="123291136"/>
      </c:barChart>
      <c:catAx>
        <c:axId val="123289600"/>
        <c:scaling>
          <c:orientation val="minMax"/>
        </c:scaling>
        <c:delete val="0"/>
        <c:axPos val="b"/>
        <c:majorTickMark val="none"/>
        <c:minorTickMark val="none"/>
        <c:tickLblPos val="nextTo"/>
        <c:crossAx val="123291136"/>
        <c:crosses val="autoZero"/>
        <c:auto val="1"/>
        <c:lblAlgn val="ctr"/>
        <c:lblOffset val="100"/>
        <c:noMultiLvlLbl val="0"/>
      </c:catAx>
      <c:valAx>
        <c:axId val="123291136"/>
        <c:scaling>
          <c:orientation val="minMax"/>
          <c:max val="1"/>
          <c:min val="0"/>
        </c:scaling>
        <c:delete val="0"/>
        <c:axPos val="l"/>
        <c:majorGridlines/>
        <c:numFmt formatCode="0%" sourceLinked="0"/>
        <c:majorTickMark val="none"/>
        <c:minorTickMark val="none"/>
        <c:tickLblPos val="nextTo"/>
        <c:crossAx val="12328960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 Responding Quite a Bit or Very Much</a:t>
            </a:r>
            <a:endParaRPr lang="en-US" dirty="0"/>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dLbl>
              <c:idx val="0"/>
              <c:layout>
                <c:manualLayout>
                  <c:x val="-1.1437908496732025E-2"/>
                  <c:y val="-1.4619883040935672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Sheet1!$B$2:$B$5</c:f>
              <c:numCache>
                <c:formatCode>0.0%</c:formatCode>
                <c:ptCount val="4"/>
                <c:pt idx="0">
                  <c:v>0.7129771181352953</c:v>
                </c:pt>
                <c:pt idx="1">
                  <c:v>0.71238232710772476</c:v>
                </c:pt>
                <c:pt idx="2">
                  <c:v>0.72622918161429706</c:v>
                </c:pt>
                <c:pt idx="3">
                  <c:v>0.72904009054346719</c:v>
                </c:pt>
              </c:numCache>
            </c:numRef>
          </c:val>
        </c:ser>
        <c:ser>
          <c:idx val="1"/>
          <c:order val="1"/>
          <c:tx>
            <c:strRef>
              <c:f>Sheet1!$C$1</c:f>
              <c:strCache>
                <c:ptCount val="1"/>
                <c:pt idx="0">
                  <c:v>Senior</c:v>
                </c:pt>
              </c:strCache>
            </c:strRef>
          </c:tx>
          <c:invertIfNegative val="0"/>
          <c:dLbls>
            <c:dLbl>
              <c:idx val="0"/>
              <c:layout>
                <c:manualLayout>
                  <c:x val="3.2679738562091505E-2"/>
                  <c:y val="-2.9239766081871343E-3"/>
                </c:manualLayout>
              </c:layout>
              <c:showLegendKey val="0"/>
              <c:showVal val="1"/>
              <c:showCatName val="0"/>
              <c:showSerName val="0"/>
              <c:showPercent val="0"/>
              <c:showBubbleSize val="0"/>
            </c:dLbl>
            <c:dLbl>
              <c:idx val="1"/>
              <c:layout>
                <c:manualLayout>
                  <c:x val="1.7973856209150325E-2"/>
                  <c:y val="-2.6315789473684209E-2"/>
                </c:manualLayout>
              </c:layout>
              <c:showLegendKey val="0"/>
              <c:showVal val="1"/>
              <c:showCatName val="0"/>
              <c:showSerName val="0"/>
              <c:showPercent val="0"/>
              <c:showBubbleSize val="0"/>
            </c:dLbl>
            <c:dLbl>
              <c:idx val="2"/>
              <c:layout>
                <c:manualLayout>
                  <c:x val="2.6143790849673203E-2"/>
                  <c:y val="-5.8479532163742687E-3"/>
                </c:manualLayout>
              </c:layout>
              <c:showLegendKey val="0"/>
              <c:showVal val="1"/>
              <c:showCatName val="0"/>
              <c:showSerName val="0"/>
              <c:showPercent val="0"/>
              <c:showBubbleSize val="0"/>
            </c:dLbl>
            <c:dLbl>
              <c:idx val="3"/>
              <c:layout>
                <c:manualLayout>
                  <c:x val="1.6339869281045753E-2"/>
                  <c:y val="-2.046783625730994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Sheet1!$C$2:$C$5</c:f>
              <c:numCache>
                <c:formatCode>0.0%</c:formatCode>
                <c:ptCount val="4"/>
                <c:pt idx="0">
                  <c:v>0.71141603152592547</c:v>
                </c:pt>
                <c:pt idx="1">
                  <c:v>0.72599723859335041</c:v>
                </c:pt>
                <c:pt idx="2">
                  <c:v>0.75291165581222208</c:v>
                </c:pt>
                <c:pt idx="3">
                  <c:v>0.75692642639468155</c:v>
                </c:pt>
              </c:numCache>
            </c:numRef>
          </c:val>
        </c:ser>
        <c:dLbls>
          <c:showLegendKey val="0"/>
          <c:showVal val="0"/>
          <c:showCatName val="0"/>
          <c:showSerName val="0"/>
          <c:showPercent val="0"/>
          <c:showBubbleSize val="0"/>
        </c:dLbls>
        <c:gapWidth val="150"/>
        <c:axId val="123213696"/>
        <c:axId val="123215232"/>
      </c:barChart>
      <c:catAx>
        <c:axId val="123213696"/>
        <c:scaling>
          <c:orientation val="minMax"/>
        </c:scaling>
        <c:delete val="0"/>
        <c:axPos val="b"/>
        <c:majorTickMark val="none"/>
        <c:minorTickMark val="none"/>
        <c:tickLblPos val="nextTo"/>
        <c:crossAx val="123215232"/>
        <c:crosses val="autoZero"/>
        <c:auto val="1"/>
        <c:lblAlgn val="ctr"/>
        <c:lblOffset val="100"/>
        <c:noMultiLvlLbl val="0"/>
      </c:catAx>
      <c:valAx>
        <c:axId val="123215232"/>
        <c:scaling>
          <c:orientation val="minMax"/>
          <c:max val="1"/>
          <c:min val="0"/>
        </c:scaling>
        <c:delete val="0"/>
        <c:axPos val="l"/>
        <c:majorGridlines/>
        <c:numFmt formatCode="0%" sourceLinked="0"/>
        <c:majorTickMark val="none"/>
        <c:minorTickMark val="none"/>
        <c:tickLblPos val="nextTo"/>
        <c:crossAx val="12321369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 Responding Quite a Bit or Very Much</a:t>
            </a:r>
            <a:endParaRPr lang="en-US" dirty="0"/>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Sheet1!$B$2:$B$5</c:f>
              <c:numCache>
                <c:formatCode>0.0%</c:formatCode>
                <c:ptCount val="4"/>
                <c:pt idx="0">
                  <c:v>0.70280727111672325</c:v>
                </c:pt>
                <c:pt idx="1">
                  <c:v>0.72239718784800133</c:v>
                </c:pt>
                <c:pt idx="2">
                  <c:v>0.72514509242761105</c:v>
                </c:pt>
                <c:pt idx="3">
                  <c:v>0.73609931946770524</c:v>
                </c:pt>
              </c:numCache>
            </c:numRef>
          </c:val>
        </c:ser>
        <c:ser>
          <c:idx val="1"/>
          <c:order val="1"/>
          <c:tx>
            <c:strRef>
              <c:f>Sheet1!$C$1</c:f>
              <c:strCache>
                <c:ptCount val="1"/>
                <c:pt idx="0">
                  <c:v>Senior</c:v>
                </c:pt>
              </c:strCache>
            </c:strRef>
          </c:tx>
          <c:invertIfNegative val="0"/>
          <c:dLbls>
            <c:dLbl>
              <c:idx val="0"/>
              <c:layout>
                <c:manualLayout>
                  <c:x val="1.7973856209150325E-2"/>
                  <c:y val="-1.4619883040935672E-2"/>
                </c:manualLayout>
              </c:layout>
              <c:showLegendKey val="0"/>
              <c:showVal val="1"/>
              <c:showCatName val="0"/>
              <c:showSerName val="0"/>
              <c:showPercent val="0"/>
              <c:showBubbleSize val="0"/>
            </c:dLbl>
            <c:dLbl>
              <c:idx val="1"/>
              <c:layout>
                <c:manualLayout>
                  <c:x val="8.1699346405228763E-3"/>
                  <c:y val="-3.2163742690058478E-2"/>
                </c:manualLayout>
              </c:layout>
              <c:showLegendKey val="0"/>
              <c:showVal val="1"/>
              <c:showCatName val="0"/>
              <c:showSerName val="0"/>
              <c:showPercent val="0"/>
              <c:showBubbleSize val="0"/>
            </c:dLbl>
            <c:dLbl>
              <c:idx val="2"/>
              <c:layout>
                <c:manualLayout>
                  <c:x val="1.6339869281045753E-2"/>
                  <c:y val="-1.7543859649122834E-2"/>
                </c:manualLayout>
              </c:layout>
              <c:showLegendKey val="0"/>
              <c:showVal val="1"/>
              <c:showCatName val="0"/>
              <c:showSerName val="0"/>
              <c:showPercent val="0"/>
              <c:showBubbleSize val="0"/>
            </c:dLbl>
            <c:dLbl>
              <c:idx val="3"/>
              <c:layout>
                <c:manualLayout>
                  <c:x val="6.5359477124183009E-3"/>
                  <c:y val="-3.2163742690058478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Sheet1!$C$2:$C$5</c:f>
              <c:numCache>
                <c:formatCode>0.0%</c:formatCode>
                <c:ptCount val="4"/>
                <c:pt idx="0">
                  <c:v>0.73948240210638905</c:v>
                </c:pt>
                <c:pt idx="1">
                  <c:v>0.76324702860959426</c:v>
                </c:pt>
                <c:pt idx="2">
                  <c:v>0.78635000707483127</c:v>
                </c:pt>
                <c:pt idx="3">
                  <c:v>0.79032318767804011</c:v>
                </c:pt>
              </c:numCache>
            </c:numRef>
          </c:val>
        </c:ser>
        <c:dLbls>
          <c:showLegendKey val="0"/>
          <c:showVal val="0"/>
          <c:showCatName val="0"/>
          <c:showSerName val="0"/>
          <c:showPercent val="0"/>
          <c:showBubbleSize val="0"/>
        </c:dLbls>
        <c:gapWidth val="150"/>
        <c:axId val="123776384"/>
        <c:axId val="123778176"/>
      </c:barChart>
      <c:catAx>
        <c:axId val="123776384"/>
        <c:scaling>
          <c:orientation val="minMax"/>
        </c:scaling>
        <c:delete val="0"/>
        <c:axPos val="b"/>
        <c:majorTickMark val="none"/>
        <c:minorTickMark val="none"/>
        <c:tickLblPos val="nextTo"/>
        <c:crossAx val="123778176"/>
        <c:crosses val="autoZero"/>
        <c:auto val="1"/>
        <c:lblAlgn val="ctr"/>
        <c:lblOffset val="100"/>
        <c:noMultiLvlLbl val="0"/>
      </c:catAx>
      <c:valAx>
        <c:axId val="123778176"/>
        <c:scaling>
          <c:orientation val="minMax"/>
          <c:max val="1"/>
          <c:min val="0"/>
        </c:scaling>
        <c:delete val="0"/>
        <c:axPos val="l"/>
        <c:majorGridlines/>
        <c:numFmt formatCode="0%" sourceLinked="0"/>
        <c:majorTickMark val="none"/>
        <c:minorTickMark val="none"/>
        <c:tickLblPos val="nextTo"/>
        <c:crossAx val="12377638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 Responding Quite a Bit or Very Much</a:t>
            </a:r>
            <a:endParaRPr lang="en-US" dirty="0"/>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dLbl>
              <c:idx val="0"/>
              <c:layout>
                <c:manualLayout>
                  <c:x val="-2.4509803921568627E-2"/>
                  <c:y val="0"/>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Sheet1!$B$2:$B$5</c:f>
              <c:numCache>
                <c:formatCode>0.0%</c:formatCode>
                <c:ptCount val="4"/>
                <c:pt idx="0">
                  <c:v>0.6389484755348831</c:v>
                </c:pt>
                <c:pt idx="1">
                  <c:v>0.70099559025384384</c:v>
                </c:pt>
                <c:pt idx="2">
                  <c:v>0.70696697277996723</c:v>
                </c:pt>
                <c:pt idx="3">
                  <c:v>0.72782297781342131</c:v>
                </c:pt>
              </c:numCache>
            </c:numRef>
          </c:val>
        </c:ser>
        <c:ser>
          <c:idx val="1"/>
          <c:order val="1"/>
          <c:tx>
            <c:strRef>
              <c:f>Sheet1!$C$1</c:f>
              <c:strCache>
                <c:ptCount val="1"/>
                <c:pt idx="0">
                  <c:v>Senior</c:v>
                </c:pt>
              </c:strCache>
            </c:strRef>
          </c:tx>
          <c:invertIfNegative val="0"/>
          <c:dLbls>
            <c:dLbl>
              <c:idx val="1"/>
              <c:layout>
                <c:manualLayout>
                  <c:x val="1.7973856209150325E-2"/>
                  <c:y val="-2.6315789473684209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Sheet1!$C$2:$C$5</c:f>
              <c:numCache>
                <c:formatCode>0.0%</c:formatCode>
                <c:ptCount val="4"/>
                <c:pt idx="0">
                  <c:v>0.7018426552507484</c:v>
                </c:pt>
                <c:pt idx="1">
                  <c:v>0.72305417956141604</c:v>
                </c:pt>
                <c:pt idx="2">
                  <c:v>0.76742119490083682</c:v>
                </c:pt>
                <c:pt idx="3">
                  <c:v>0.78684253811203753</c:v>
                </c:pt>
              </c:numCache>
            </c:numRef>
          </c:val>
        </c:ser>
        <c:dLbls>
          <c:showLegendKey val="0"/>
          <c:showVal val="0"/>
          <c:showCatName val="0"/>
          <c:showSerName val="0"/>
          <c:showPercent val="0"/>
          <c:showBubbleSize val="0"/>
        </c:dLbls>
        <c:gapWidth val="150"/>
        <c:axId val="123454976"/>
        <c:axId val="123456512"/>
      </c:barChart>
      <c:catAx>
        <c:axId val="123454976"/>
        <c:scaling>
          <c:orientation val="minMax"/>
        </c:scaling>
        <c:delete val="0"/>
        <c:axPos val="b"/>
        <c:majorTickMark val="none"/>
        <c:minorTickMark val="none"/>
        <c:tickLblPos val="nextTo"/>
        <c:crossAx val="123456512"/>
        <c:crosses val="autoZero"/>
        <c:auto val="1"/>
        <c:lblAlgn val="ctr"/>
        <c:lblOffset val="100"/>
        <c:noMultiLvlLbl val="0"/>
      </c:catAx>
      <c:valAx>
        <c:axId val="123456512"/>
        <c:scaling>
          <c:orientation val="minMax"/>
          <c:max val="1"/>
          <c:min val="0"/>
        </c:scaling>
        <c:delete val="0"/>
        <c:axPos val="l"/>
        <c:majorGridlines/>
        <c:numFmt formatCode="0%" sourceLinked="0"/>
        <c:majorTickMark val="none"/>
        <c:minorTickMark val="none"/>
        <c:tickLblPos val="nextTo"/>
        <c:crossAx val="12345497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a:t>
            </a:r>
            <a:r>
              <a:rPr lang="en-US" baseline="0" dirty="0" smtClean="0"/>
              <a:t> Responding Often or Very Often</a:t>
            </a:r>
            <a:endParaRPr lang="en-US" dirty="0"/>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dLbl>
              <c:idx val="0"/>
              <c:layout>
                <c:manualLayout>
                  <c:x val="-2.7777777777777776E-2"/>
                  <c:y val="-3.0864197530864196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Sheet1!$B$2:$B$5</c:f>
              <c:numCache>
                <c:formatCode>0.0%</c:formatCode>
                <c:ptCount val="4"/>
                <c:pt idx="0">
                  <c:v>0.15270739684462672</c:v>
                </c:pt>
                <c:pt idx="1">
                  <c:v>0.18035890989224268</c:v>
                </c:pt>
                <c:pt idx="2">
                  <c:v>0.19668001599993723</c:v>
                </c:pt>
                <c:pt idx="3">
                  <c:v>0.17989238052590426</c:v>
                </c:pt>
              </c:numCache>
            </c:numRef>
          </c:val>
        </c:ser>
        <c:ser>
          <c:idx val="1"/>
          <c:order val="1"/>
          <c:tx>
            <c:strRef>
              <c:f>Sheet1!$C$1</c:f>
              <c:strCache>
                <c:ptCount val="1"/>
                <c:pt idx="0">
                  <c:v>Senior</c:v>
                </c:pt>
              </c:strCache>
            </c:strRef>
          </c:tx>
          <c:invertIfNegative val="0"/>
          <c:dLbls>
            <c:dLbl>
              <c:idx val="0"/>
              <c:layout>
                <c:manualLayout>
                  <c:x val="1.9607843137254902E-2"/>
                  <c:y val="3.0864197530864196E-3"/>
                </c:manualLayout>
              </c:layout>
              <c:showLegendKey val="0"/>
              <c:showVal val="1"/>
              <c:showCatName val="0"/>
              <c:showSerName val="0"/>
              <c:showPercent val="0"/>
              <c:showBubbleSize val="0"/>
            </c:dLbl>
            <c:dLbl>
              <c:idx val="1"/>
              <c:layout>
                <c:manualLayout>
                  <c:x val="2.1241830065359478E-2"/>
                  <c:y val="-1.2345679012345678E-2"/>
                </c:manualLayout>
              </c:layout>
              <c:showLegendKey val="0"/>
              <c:showVal val="1"/>
              <c:showCatName val="0"/>
              <c:showSerName val="0"/>
              <c:showPercent val="0"/>
              <c:showBubbleSize val="0"/>
            </c:dLbl>
            <c:dLbl>
              <c:idx val="2"/>
              <c:layout>
                <c:manualLayout>
                  <c:x val="1.4705882352941117E-2"/>
                  <c:y val="-2.4691358024691357E-2"/>
                </c:manualLayout>
              </c:layout>
              <c:showLegendKey val="0"/>
              <c:showVal val="1"/>
              <c:showCatName val="0"/>
              <c:showSerName val="0"/>
              <c:showPercent val="0"/>
              <c:showBubbleSize val="0"/>
            </c:dLbl>
            <c:dLbl>
              <c:idx val="3"/>
              <c:layout>
                <c:manualLayout>
                  <c:x val="8.1699346405228763E-3"/>
                  <c:y val="-1.2345679012345678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Sheet1!$C$2:$C$5</c:f>
              <c:numCache>
                <c:formatCode>0.0%</c:formatCode>
                <c:ptCount val="4"/>
                <c:pt idx="0">
                  <c:v>0.16752588863267012</c:v>
                </c:pt>
                <c:pt idx="1">
                  <c:v>0.22419625424964587</c:v>
                </c:pt>
                <c:pt idx="2">
                  <c:v>0.23494197114862753</c:v>
                </c:pt>
                <c:pt idx="3">
                  <c:v>0.222874930657951</c:v>
                </c:pt>
              </c:numCache>
            </c:numRef>
          </c:val>
        </c:ser>
        <c:dLbls>
          <c:showLegendKey val="0"/>
          <c:showVal val="0"/>
          <c:showCatName val="0"/>
          <c:showSerName val="0"/>
          <c:showPercent val="0"/>
          <c:showBubbleSize val="0"/>
        </c:dLbls>
        <c:gapWidth val="150"/>
        <c:axId val="33107328"/>
        <c:axId val="33109120"/>
      </c:barChart>
      <c:catAx>
        <c:axId val="33107328"/>
        <c:scaling>
          <c:orientation val="minMax"/>
        </c:scaling>
        <c:delete val="0"/>
        <c:axPos val="b"/>
        <c:majorTickMark val="none"/>
        <c:minorTickMark val="none"/>
        <c:tickLblPos val="nextTo"/>
        <c:crossAx val="33109120"/>
        <c:crosses val="autoZero"/>
        <c:auto val="1"/>
        <c:lblAlgn val="ctr"/>
        <c:lblOffset val="100"/>
        <c:noMultiLvlLbl val="0"/>
      </c:catAx>
      <c:valAx>
        <c:axId val="33109120"/>
        <c:scaling>
          <c:orientation val="minMax"/>
          <c:max val="1"/>
        </c:scaling>
        <c:delete val="0"/>
        <c:axPos val="l"/>
        <c:majorGridlines/>
        <c:numFmt formatCode="0%" sourceLinked="0"/>
        <c:majorTickMark val="none"/>
        <c:minorTickMark val="none"/>
        <c:tickLblPos val="nextTo"/>
        <c:crossAx val="3310732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 Responding Quite a Bit or Very Much</a:t>
            </a:r>
            <a:endParaRPr lang="en-US" dirty="0"/>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dLbl>
              <c:idx val="1"/>
              <c:layout>
                <c:manualLayout>
                  <c:x val="-3.1045880294374967E-2"/>
                  <c:y val="5.8479532163742687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Sheet1!$B$2:$B$5</c:f>
              <c:numCache>
                <c:formatCode>0.0%</c:formatCode>
                <c:ptCount val="4"/>
                <c:pt idx="0">
                  <c:v>0.27187764170733603</c:v>
                </c:pt>
                <c:pt idx="1">
                  <c:v>0.28858797830188632</c:v>
                </c:pt>
                <c:pt idx="2">
                  <c:v>0.27616005644266906</c:v>
                </c:pt>
                <c:pt idx="3">
                  <c:v>0.29532601461121566</c:v>
                </c:pt>
              </c:numCache>
            </c:numRef>
          </c:val>
        </c:ser>
        <c:ser>
          <c:idx val="1"/>
          <c:order val="1"/>
          <c:tx>
            <c:strRef>
              <c:f>Sheet1!$C$1</c:f>
              <c:strCache>
                <c:ptCount val="1"/>
                <c:pt idx="0">
                  <c:v>Senior</c:v>
                </c:pt>
              </c:strCache>
            </c:strRef>
          </c:tx>
          <c:invertIfNegative val="0"/>
          <c:dLbls>
            <c:dLbl>
              <c:idx val="1"/>
              <c:layout>
                <c:manualLayout>
                  <c:x val="1.7973856209150325E-2"/>
                  <c:y val="5.8479532163742687E-3"/>
                </c:manualLayout>
              </c:layout>
              <c:showLegendKey val="0"/>
              <c:showVal val="1"/>
              <c:showCatName val="0"/>
              <c:showSerName val="0"/>
              <c:showPercent val="0"/>
              <c:showBubbleSize val="0"/>
            </c:dLbl>
            <c:dLbl>
              <c:idx val="2"/>
              <c:layout>
                <c:manualLayout>
                  <c:x val="2.6143790849673203E-2"/>
                  <c:y val="-1.4619883040935672E-2"/>
                </c:manualLayout>
              </c:layout>
              <c:showLegendKey val="0"/>
              <c:showVal val="1"/>
              <c:showCatName val="0"/>
              <c:showSerName val="0"/>
              <c:showPercent val="0"/>
              <c:showBubbleSize val="0"/>
            </c:dLbl>
            <c:dLbl>
              <c:idx val="3"/>
              <c:layout>
                <c:manualLayout>
                  <c:x val="2.6143790849673203E-2"/>
                  <c:y val="-1.7543859649122806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Sheet1!$C$2:$C$5</c:f>
              <c:numCache>
                <c:formatCode>0.0%</c:formatCode>
                <c:ptCount val="4"/>
                <c:pt idx="0">
                  <c:v>0.34877787930686699</c:v>
                </c:pt>
                <c:pt idx="1">
                  <c:v>0.28952437386649627</c:v>
                </c:pt>
                <c:pt idx="2">
                  <c:v>0.30527284484198658</c:v>
                </c:pt>
                <c:pt idx="3">
                  <c:v>0.32406591833959264</c:v>
                </c:pt>
              </c:numCache>
            </c:numRef>
          </c:val>
        </c:ser>
        <c:dLbls>
          <c:showLegendKey val="0"/>
          <c:showVal val="0"/>
          <c:showCatName val="0"/>
          <c:showSerName val="0"/>
          <c:showPercent val="0"/>
          <c:showBubbleSize val="0"/>
        </c:dLbls>
        <c:gapWidth val="150"/>
        <c:axId val="123489280"/>
        <c:axId val="123626240"/>
      </c:barChart>
      <c:catAx>
        <c:axId val="123489280"/>
        <c:scaling>
          <c:orientation val="minMax"/>
        </c:scaling>
        <c:delete val="0"/>
        <c:axPos val="b"/>
        <c:majorTickMark val="none"/>
        <c:minorTickMark val="none"/>
        <c:tickLblPos val="nextTo"/>
        <c:crossAx val="123626240"/>
        <c:crosses val="autoZero"/>
        <c:auto val="1"/>
        <c:lblAlgn val="ctr"/>
        <c:lblOffset val="100"/>
        <c:noMultiLvlLbl val="0"/>
      </c:catAx>
      <c:valAx>
        <c:axId val="123626240"/>
        <c:scaling>
          <c:orientation val="minMax"/>
          <c:max val="1"/>
        </c:scaling>
        <c:delete val="0"/>
        <c:axPos val="l"/>
        <c:majorGridlines/>
        <c:numFmt formatCode="0%" sourceLinked="0"/>
        <c:majorTickMark val="none"/>
        <c:minorTickMark val="none"/>
        <c:tickLblPos val="nextTo"/>
        <c:crossAx val="12348928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 Responding Quite a Bit or Very Much</a:t>
            </a:r>
            <a:endParaRPr lang="en-US" dirty="0"/>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dLbl>
              <c:idx val="1"/>
              <c:layout>
                <c:manualLayout>
                  <c:x val="-1.9607843137254902E-2"/>
                  <c:y val="0"/>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Sheet1!$B$2:$B$5</c:f>
              <c:numCache>
                <c:formatCode>0.0%</c:formatCode>
                <c:ptCount val="4"/>
                <c:pt idx="0">
                  <c:v>0.63052626810105261</c:v>
                </c:pt>
                <c:pt idx="1">
                  <c:v>0.68946994438375331</c:v>
                </c:pt>
                <c:pt idx="2">
                  <c:v>0.718817910012301</c:v>
                </c:pt>
                <c:pt idx="3">
                  <c:v>0.72976448806816074</c:v>
                </c:pt>
              </c:numCache>
            </c:numRef>
          </c:val>
        </c:ser>
        <c:ser>
          <c:idx val="1"/>
          <c:order val="1"/>
          <c:tx>
            <c:strRef>
              <c:f>Sheet1!$C$1</c:f>
              <c:strCache>
                <c:ptCount val="1"/>
                <c:pt idx="0">
                  <c:v>Senior</c:v>
                </c:pt>
              </c:strCache>
            </c:strRef>
          </c:tx>
          <c:invertIfNegative val="0"/>
          <c:dLbls>
            <c:dLbl>
              <c:idx val="1"/>
              <c:layout>
                <c:manualLayout>
                  <c:x val="1.7973856209150325E-2"/>
                  <c:y val="2.9239766081871343E-3"/>
                </c:manualLayout>
              </c:layout>
              <c:showLegendKey val="0"/>
              <c:showVal val="1"/>
              <c:showCatName val="0"/>
              <c:showSerName val="0"/>
              <c:showPercent val="0"/>
              <c:showBubbleSize val="0"/>
            </c:dLbl>
            <c:dLbl>
              <c:idx val="2"/>
              <c:layout>
                <c:manualLayout>
                  <c:x val="3.5947712418300651E-2"/>
                  <c:y val="-1.1695906432748537E-2"/>
                </c:manualLayout>
              </c:layout>
              <c:showLegendKey val="0"/>
              <c:showVal val="1"/>
              <c:showCatName val="0"/>
              <c:showSerName val="0"/>
              <c:showPercent val="0"/>
              <c:showBubbleSize val="0"/>
            </c:dLbl>
            <c:dLbl>
              <c:idx val="3"/>
              <c:layout>
                <c:manualLayout>
                  <c:x val="4.5751633986928102E-2"/>
                  <c:y val="-2.046806649168854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Sheet1!$C$2:$C$5</c:f>
              <c:numCache>
                <c:formatCode>0.0%</c:formatCode>
                <c:ptCount val="4"/>
                <c:pt idx="0">
                  <c:v>0.72300308666137281</c:v>
                </c:pt>
                <c:pt idx="1">
                  <c:v>0.6956457652046768</c:v>
                </c:pt>
                <c:pt idx="2">
                  <c:v>0.74349147058170706</c:v>
                </c:pt>
                <c:pt idx="3">
                  <c:v>0.75813846657200468</c:v>
                </c:pt>
              </c:numCache>
            </c:numRef>
          </c:val>
        </c:ser>
        <c:dLbls>
          <c:showLegendKey val="0"/>
          <c:showVal val="0"/>
          <c:showCatName val="0"/>
          <c:showSerName val="0"/>
          <c:showPercent val="0"/>
          <c:showBubbleSize val="0"/>
        </c:dLbls>
        <c:gapWidth val="150"/>
        <c:axId val="123544320"/>
        <c:axId val="123545856"/>
      </c:barChart>
      <c:catAx>
        <c:axId val="123544320"/>
        <c:scaling>
          <c:orientation val="minMax"/>
        </c:scaling>
        <c:delete val="0"/>
        <c:axPos val="b"/>
        <c:majorTickMark val="none"/>
        <c:minorTickMark val="none"/>
        <c:tickLblPos val="nextTo"/>
        <c:crossAx val="123545856"/>
        <c:crosses val="autoZero"/>
        <c:auto val="1"/>
        <c:lblAlgn val="ctr"/>
        <c:lblOffset val="100"/>
        <c:noMultiLvlLbl val="0"/>
      </c:catAx>
      <c:valAx>
        <c:axId val="123545856"/>
        <c:scaling>
          <c:orientation val="minMax"/>
          <c:max val="1"/>
        </c:scaling>
        <c:delete val="0"/>
        <c:axPos val="l"/>
        <c:majorGridlines/>
        <c:numFmt formatCode="0%" sourceLinked="0"/>
        <c:majorTickMark val="none"/>
        <c:minorTickMark val="none"/>
        <c:tickLblPos val="nextTo"/>
        <c:crossAx val="12354432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 Responding Quite a Bit or Very Much</a:t>
            </a:r>
            <a:endParaRPr lang="en-US" dirty="0"/>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Sheet1!$B$2:$B$5</c:f>
              <c:numCache>
                <c:formatCode>0.0%</c:formatCode>
                <c:ptCount val="4"/>
                <c:pt idx="0">
                  <c:v>0.57876854929195387</c:v>
                </c:pt>
                <c:pt idx="1">
                  <c:v>0.60875275331636247</c:v>
                </c:pt>
                <c:pt idx="2">
                  <c:v>0.63101157778885675</c:v>
                </c:pt>
                <c:pt idx="3">
                  <c:v>0.65206689466661216</c:v>
                </c:pt>
              </c:numCache>
            </c:numRef>
          </c:val>
        </c:ser>
        <c:ser>
          <c:idx val="1"/>
          <c:order val="1"/>
          <c:tx>
            <c:strRef>
              <c:f>Sheet1!$C$1</c:f>
              <c:strCache>
                <c:ptCount val="1"/>
                <c:pt idx="0">
                  <c:v>Senior</c:v>
                </c:pt>
              </c:strCache>
            </c:strRef>
          </c:tx>
          <c:invertIfNegative val="0"/>
          <c:dLbls>
            <c:dLbl>
              <c:idx val="1"/>
              <c:layout>
                <c:manualLayout>
                  <c:x val="1.7973856209150325E-2"/>
                  <c:y val="2.9239766081871343E-3"/>
                </c:manualLayout>
              </c:layout>
              <c:showLegendKey val="0"/>
              <c:showVal val="1"/>
              <c:showCatName val="0"/>
              <c:showSerName val="0"/>
              <c:showPercent val="0"/>
              <c:showBubbleSize val="0"/>
            </c:dLbl>
            <c:dLbl>
              <c:idx val="2"/>
              <c:layout>
                <c:manualLayout>
                  <c:x val="3.2679738562091505E-2"/>
                  <c:y val="0"/>
                </c:manualLayout>
              </c:layout>
              <c:showLegendKey val="0"/>
              <c:showVal val="1"/>
              <c:showCatName val="0"/>
              <c:showSerName val="0"/>
              <c:showPercent val="0"/>
              <c:showBubbleSize val="0"/>
            </c:dLbl>
            <c:dLbl>
              <c:idx val="3"/>
              <c:layout>
                <c:manualLayout>
                  <c:x val="5.7189542483660129E-2"/>
                  <c:y val="5.8479532163742687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Sheet1!$C$2:$C$5</c:f>
              <c:numCache>
                <c:formatCode>0.0%</c:formatCode>
                <c:ptCount val="4"/>
                <c:pt idx="0">
                  <c:v>0.64219907689646205</c:v>
                </c:pt>
                <c:pt idx="1">
                  <c:v>0.56431464667510312</c:v>
                </c:pt>
                <c:pt idx="2">
                  <c:v>0.62316288488571792</c:v>
                </c:pt>
                <c:pt idx="3">
                  <c:v>0.64731223485635314</c:v>
                </c:pt>
              </c:numCache>
            </c:numRef>
          </c:val>
        </c:ser>
        <c:dLbls>
          <c:showLegendKey val="0"/>
          <c:showVal val="0"/>
          <c:showCatName val="0"/>
          <c:showSerName val="0"/>
          <c:showPercent val="0"/>
          <c:showBubbleSize val="0"/>
        </c:dLbls>
        <c:gapWidth val="150"/>
        <c:axId val="123902208"/>
        <c:axId val="123908096"/>
      </c:barChart>
      <c:catAx>
        <c:axId val="123902208"/>
        <c:scaling>
          <c:orientation val="minMax"/>
        </c:scaling>
        <c:delete val="0"/>
        <c:axPos val="b"/>
        <c:majorTickMark val="none"/>
        <c:minorTickMark val="none"/>
        <c:tickLblPos val="nextTo"/>
        <c:crossAx val="123908096"/>
        <c:crosses val="autoZero"/>
        <c:auto val="1"/>
        <c:lblAlgn val="ctr"/>
        <c:lblOffset val="100"/>
        <c:noMultiLvlLbl val="0"/>
      </c:catAx>
      <c:valAx>
        <c:axId val="123908096"/>
        <c:scaling>
          <c:orientation val="minMax"/>
          <c:max val="1"/>
        </c:scaling>
        <c:delete val="0"/>
        <c:axPos val="l"/>
        <c:majorGridlines/>
        <c:numFmt formatCode="0%" sourceLinked="0"/>
        <c:majorTickMark val="none"/>
        <c:minorTickMark val="none"/>
        <c:tickLblPos val="nextTo"/>
        <c:crossAx val="12390220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 Responding Quite a Bit or Very Much</a:t>
            </a:r>
            <a:endParaRPr lang="en-US" dirty="0"/>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Sheet1!$B$2:$B$5</c:f>
              <c:numCache>
                <c:formatCode>0.0%</c:formatCode>
                <c:ptCount val="4"/>
                <c:pt idx="0">
                  <c:v>0.61678825413162441</c:v>
                </c:pt>
                <c:pt idx="1">
                  <c:v>0.56628484675109236</c:v>
                </c:pt>
                <c:pt idx="2">
                  <c:v>0.55197878353488639</c:v>
                </c:pt>
                <c:pt idx="3">
                  <c:v>0.57488865142493795</c:v>
                </c:pt>
              </c:numCache>
            </c:numRef>
          </c:val>
        </c:ser>
        <c:ser>
          <c:idx val="1"/>
          <c:order val="1"/>
          <c:tx>
            <c:strRef>
              <c:f>Sheet1!$C$1</c:f>
              <c:strCache>
                <c:ptCount val="1"/>
                <c:pt idx="0">
                  <c:v>Senior</c:v>
                </c:pt>
              </c:strCache>
            </c:strRef>
          </c:tx>
          <c:invertIfNegative val="0"/>
          <c:dLbls>
            <c:dLbl>
              <c:idx val="1"/>
              <c:layout>
                <c:manualLayout>
                  <c:x val="2.7777777777777776E-2"/>
                  <c:y val="1.1695906432748537E-2"/>
                </c:manualLayout>
              </c:layout>
              <c:showLegendKey val="0"/>
              <c:showVal val="1"/>
              <c:showCatName val="0"/>
              <c:showSerName val="0"/>
              <c:showPercent val="0"/>
              <c:showBubbleSize val="0"/>
            </c:dLbl>
            <c:dLbl>
              <c:idx val="2"/>
              <c:layout>
                <c:manualLayout>
                  <c:x val="3.267960990170346E-2"/>
                  <c:y val="5.8479532163742687E-3"/>
                </c:manualLayout>
              </c:layout>
              <c:showLegendKey val="0"/>
              <c:showVal val="1"/>
              <c:showCatName val="0"/>
              <c:showSerName val="0"/>
              <c:showPercent val="0"/>
              <c:showBubbleSize val="0"/>
            </c:dLbl>
            <c:dLbl>
              <c:idx val="3"/>
              <c:layout>
                <c:manualLayout>
                  <c:x val="3.7581699346405227E-2"/>
                  <c:y val="-5.8479532163742687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Sheet1!$C$2:$C$5</c:f>
              <c:numCache>
                <c:formatCode>0.0%</c:formatCode>
                <c:ptCount val="4"/>
                <c:pt idx="0">
                  <c:v>0.68132687902777944</c:v>
                </c:pt>
                <c:pt idx="1">
                  <c:v>0.5279677810081298</c:v>
                </c:pt>
                <c:pt idx="2">
                  <c:v>0.53594305381740126</c:v>
                </c:pt>
                <c:pt idx="3">
                  <c:v>0.561551787812963</c:v>
                </c:pt>
              </c:numCache>
            </c:numRef>
          </c:val>
        </c:ser>
        <c:dLbls>
          <c:showLegendKey val="0"/>
          <c:showVal val="0"/>
          <c:showCatName val="0"/>
          <c:showSerName val="0"/>
          <c:showPercent val="0"/>
          <c:showBubbleSize val="0"/>
        </c:dLbls>
        <c:gapWidth val="150"/>
        <c:axId val="123834368"/>
        <c:axId val="123835904"/>
      </c:barChart>
      <c:catAx>
        <c:axId val="123834368"/>
        <c:scaling>
          <c:orientation val="minMax"/>
        </c:scaling>
        <c:delete val="0"/>
        <c:axPos val="b"/>
        <c:majorTickMark val="none"/>
        <c:minorTickMark val="none"/>
        <c:tickLblPos val="nextTo"/>
        <c:crossAx val="123835904"/>
        <c:crosses val="autoZero"/>
        <c:auto val="1"/>
        <c:lblAlgn val="ctr"/>
        <c:lblOffset val="100"/>
        <c:noMultiLvlLbl val="0"/>
      </c:catAx>
      <c:valAx>
        <c:axId val="123835904"/>
        <c:scaling>
          <c:orientation val="minMax"/>
          <c:max val="1"/>
        </c:scaling>
        <c:delete val="0"/>
        <c:axPos val="l"/>
        <c:majorGridlines/>
        <c:numFmt formatCode="0%" sourceLinked="0"/>
        <c:majorTickMark val="none"/>
        <c:minorTickMark val="none"/>
        <c:tickLblPos val="nextTo"/>
        <c:crossAx val="12383436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 Responding Quite a Bit or Very Much</a:t>
            </a:r>
            <a:endParaRPr lang="en-US" dirty="0"/>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Sheet1!$B$2:$B$5</c:f>
              <c:numCache>
                <c:formatCode>0.0%</c:formatCode>
                <c:ptCount val="4"/>
                <c:pt idx="0">
                  <c:v>0.51468815391857237</c:v>
                </c:pt>
                <c:pt idx="1">
                  <c:v>0.55664511580073994</c:v>
                </c:pt>
                <c:pt idx="2">
                  <c:v>0.5816151889860588</c:v>
                </c:pt>
                <c:pt idx="3">
                  <c:v>0.59524467727410979</c:v>
                </c:pt>
              </c:numCache>
            </c:numRef>
          </c:val>
        </c:ser>
        <c:ser>
          <c:idx val="1"/>
          <c:order val="1"/>
          <c:tx>
            <c:strRef>
              <c:f>Sheet1!$C$1</c:f>
              <c:strCache>
                <c:ptCount val="1"/>
                <c:pt idx="0">
                  <c:v>Senior</c:v>
                </c:pt>
              </c:strCache>
            </c:strRef>
          </c:tx>
          <c:invertIfNegative val="0"/>
          <c:dLbls>
            <c:dLbl>
              <c:idx val="1"/>
              <c:layout>
                <c:manualLayout>
                  <c:x val="1.7973856209150325E-2"/>
                  <c:y val="-2.3391812865497075E-2"/>
                </c:manualLayout>
              </c:layout>
              <c:showLegendKey val="0"/>
              <c:showVal val="1"/>
              <c:showCatName val="0"/>
              <c:showSerName val="0"/>
              <c:showPercent val="0"/>
              <c:showBubbleSize val="0"/>
            </c:dLbl>
            <c:dLbl>
              <c:idx val="2"/>
              <c:layout>
                <c:manualLayout>
                  <c:x val="1.6339869281045753E-2"/>
                  <c:y val="-2.046783625730994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Sheet1!$C$2:$C$5</c:f>
              <c:numCache>
                <c:formatCode>0.0%</c:formatCode>
                <c:ptCount val="4"/>
                <c:pt idx="0">
                  <c:v>0.6369027164148231</c:v>
                </c:pt>
                <c:pt idx="1">
                  <c:v>0.57172524702139382</c:v>
                </c:pt>
                <c:pt idx="2">
                  <c:v>0.62985954573253033</c:v>
                </c:pt>
                <c:pt idx="3">
                  <c:v>0.6437885768959688</c:v>
                </c:pt>
              </c:numCache>
            </c:numRef>
          </c:val>
        </c:ser>
        <c:dLbls>
          <c:showLegendKey val="0"/>
          <c:showVal val="0"/>
          <c:showCatName val="0"/>
          <c:showSerName val="0"/>
          <c:showPercent val="0"/>
          <c:showBubbleSize val="0"/>
        </c:dLbls>
        <c:gapWidth val="150"/>
        <c:axId val="141886976"/>
        <c:axId val="141888512"/>
      </c:barChart>
      <c:catAx>
        <c:axId val="141886976"/>
        <c:scaling>
          <c:orientation val="minMax"/>
        </c:scaling>
        <c:delete val="0"/>
        <c:axPos val="b"/>
        <c:majorTickMark val="none"/>
        <c:minorTickMark val="none"/>
        <c:tickLblPos val="nextTo"/>
        <c:crossAx val="141888512"/>
        <c:crosses val="autoZero"/>
        <c:auto val="1"/>
        <c:lblAlgn val="ctr"/>
        <c:lblOffset val="100"/>
        <c:noMultiLvlLbl val="0"/>
      </c:catAx>
      <c:valAx>
        <c:axId val="141888512"/>
        <c:scaling>
          <c:orientation val="minMax"/>
          <c:max val="1"/>
        </c:scaling>
        <c:delete val="0"/>
        <c:axPos val="l"/>
        <c:majorGridlines/>
        <c:numFmt formatCode="0%" sourceLinked="0"/>
        <c:majorTickMark val="none"/>
        <c:minorTickMark val="none"/>
        <c:tickLblPos val="nextTo"/>
        <c:crossAx val="14188697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 Responding Quite a Bit or Very Much</a:t>
            </a:r>
            <a:endParaRPr lang="en-US" dirty="0"/>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dLbl>
              <c:idx val="1"/>
              <c:layout>
                <c:manualLayout>
                  <c:x val="-2.1241830065359478E-2"/>
                  <c:y val="-2.9239766081871343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Sheet1!$B$2:$B$5</c:f>
              <c:numCache>
                <c:formatCode>0.0%</c:formatCode>
                <c:ptCount val="4"/>
                <c:pt idx="0">
                  <c:v>0.50987285918490621</c:v>
                </c:pt>
                <c:pt idx="1">
                  <c:v>0.55033761629513012</c:v>
                </c:pt>
                <c:pt idx="2">
                  <c:v>0.5860047825771082</c:v>
                </c:pt>
                <c:pt idx="3">
                  <c:v>0.60605143191577504</c:v>
                </c:pt>
              </c:numCache>
            </c:numRef>
          </c:val>
        </c:ser>
        <c:ser>
          <c:idx val="1"/>
          <c:order val="1"/>
          <c:tx>
            <c:strRef>
              <c:f>Sheet1!$C$1</c:f>
              <c:strCache>
                <c:ptCount val="1"/>
                <c:pt idx="0">
                  <c:v>Senior</c:v>
                </c:pt>
              </c:strCache>
            </c:strRef>
          </c:tx>
          <c:invertIfNegative val="0"/>
          <c:dLbls>
            <c:dLbl>
              <c:idx val="2"/>
              <c:layout>
                <c:manualLayout>
                  <c:x val="3.2679738562091505E-2"/>
                  <c:y val="-5.8479532163742687E-3"/>
                </c:manualLayout>
              </c:layout>
              <c:showLegendKey val="0"/>
              <c:showVal val="1"/>
              <c:showCatName val="0"/>
              <c:showSerName val="0"/>
              <c:showPercent val="0"/>
              <c:showBubbleSize val="0"/>
            </c:dLbl>
            <c:dLbl>
              <c:idx val="3"/>
              <c:layout>
                <c:manualLayout>
                  <c:x val="4.7385620915032678E-2"/>
                  <c:y val="0"/>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Sheet1!$C$2:$C$5</c:f>
              <c:numCache>
                <c:formatCode>0.0%</c:formatCode>
                <c:ptCount val="4"/>
                <c:pt idx="0">
                  <c:v>0.60380454981556997</c:v>
                </c:pt>
                <c:pt idx="1">
                  <c:v>0.50891291731601251</c:v>
                </c:pt>
                <c:pt idx="2">
                  <c:v>0.58026039100778837</c:v>
                </c:pt>
                <c:pt idx="3">
                  <c:v>0.60277563871821793</c:v>
                </c:pt>
              </c:numCache>
            </c:numRef>
          </c:val>
        </c:ser>
        <c:dLbls>
          <c:showLegendKey val="0"/>
          <c:showVal val="0"/>
          <c:showCatName val="0"/>
          <c:showSerName val="0"/>
          <c:showPercent val="0"/>
          <c:showBubbleSize val="0"/>
        </c:dLbls>
        <c:gapWidth val="150"/>
        <c:axId val="141956608"/>
        <c:axId val="141958144"/>
      </c:barChart>
      <c:catAx>
        <c:axId val="141956608"/>
        <c:scaling>
          <c:orientation val="minMax"/>
        </c:scaling>
        <c:delete val="0"/>
        <c:axPos val="b"/>
        <c:majorTickMark val="none"/>
        <c:minorTickMark val="none"/>
        <c:tickLblPos val="nextTo"/>
        <c:crossAx val="141958144"/>
        <c:crosses val="autoZero"/>
        <c:auto val="1"/>
        <c:lblAlgn val="ctr"/>
        <c:lblOffset val="100"/>
        <c:noMultiLvlLbl val="0"/>
      </c:catAx>
      <c:valAx>
        <c:axId val="141958144"/>
        <c:scaling>
          <c:orientation val="minMax"/>
          <c:max val="1"/>
        </c:scaling>
        <c:delete val="0"/>
        <c:axPos val="l"/>
        <c:majorGridlines/>
        <c:numFmt formatCode="0%" sourceLinked="0"/>
        <c:majorTickMark val="none"/>
        <c:minorTickMark val="none"/>
        <c:tickLblPos val="nextTo"/>
        <c:crossAx val="14195660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 Responding Quite a Bit or Very Much</a:t>
            </a:r>
            <a:endParaRPr lang="en-US" dirty="0"/>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dLbl>
              <c:idx val="1"/>
              <c:layout>
                <c:manualLayout>
                  <c:x val="-1.9607843137254902E-2"/>
                  <c:y val="0"/>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Sheet1!$B$2:$B$5</c:f>
              <c:numCache>
                <c:formatCode>0.0%</c:formatCode>
                <c:ptCount val="4"/>
                <c:pt idx="0">
                  <c:v>0.34863821527365768</c:v>
                </c:pt>
                <c:pt idx="1">
                  <c:v>0.41138299110719312</c:v>
                </c:pt>
                <c:pt idx="2">
                  <c:v>0.47279306757507766</c:v>
                </c:pt>
                <c:pt idx="3">
                  <c:v>0.4855239930616756</c:v>
                </c:pt>
              </c:numCache>
            </c:numRef>
          </c:val>
        </c:ser>
        <c:ser>
          <c:idx val="1"/>
          <c:order val="1"/>
          <c:tx>
            <c:strRef>
              <c:f>Sheet1!$C$1</c:f>
              <c:strCache>
                <c:ptCount val="1"/>
                <c:pt idx="0">
                  <c:v>Senior</c:v>
                </c:pt>
              </c:strCache>
            </c:strRef>
          </c:tx>
          <c:invertIfNegative val="0"/>
          <c:dLbls>
            <c:dLbl>
              <c:idx val="1"/>
              <c:layout>
                <c:manualLayout>
                  <c:x val="1.7973856209150325E-2"/>
                  <c:y val="-5.8479532163742687E-3"/>
                </c:manualLayout>
              </c:layout>
              <c:showLegendKey val="0"/>
              <c:showVal val="1"/>
              <c:showCatName val="0"/>
              <c:showSerName val="0"/>
              <c:showPercent val="0"/>
              <c:showBubbleSize val="0"/>
            </c:dLbl>
            <c:dLbl>
              <c:idx val="2"/>
              <c:layout>
                <c:manualLayout>
                  <c:x val="3.4313725490196081E-2"/>
                  <c:y val="-2.3023437859741217E-7"/>
                </c:manualLayout>
              </c:layout>
              <c:showLegendKey val="0"/>
              <c:showVal val="1"/>
              <c:showCatName val="0"/>
              <c:showSerName val="0"/>
              <c:showPercent val="0"/>
              <c:showBubbleSize val="0"/>
            </c:dLbl>
            <c:dLbl>
              <c:idx val="3"/>
              <c:layout>
                <c:manualLayout>
                  <c:x val="4.7385620915032678E-2"/>
                  <c:y val="5.8479532163743225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Sheet1!$C$2:$C$5</c:f>
              <c:numCache>
                <c:formatCode>0.0%</c:formatCode>
                <c:ptCount val="4"/>
                <c:pt idx="0">
                  <c:v>0.48832865032378869</c:v>
                </c:pt>
                <c:pt idx="1">
                  <c:v>0.41991951908320524</c:v>
                </c:pt>
                <c:pt idx="2">
                  <c:v>0.4743138852657714</c:v>
                </c:pt>
                <c:pt idx="3">
                  <c:v>0.49206463576393145</c:v>
                </c:pt>
              </c:numCache>
            </c:numRef>
          </c:val>
        </c:ser>
        <c:dLbls>
          <c:showLegendKey val="0"/>
          <c:showVal val="0"/>
          <c:showCatName val="0"/>
          <c:showSerName val="0"/>
          <c:showPercent val="0"/>
          <c:showBubbleSize val="0"/>
        </c:dLbls>
        <c:gapWidth val="150"/>
        <c:axId val="141995008"/>
        <c:axId val="142373632"/>
      </c:barChart>
      <c:catAx>
        <c:axId val="141995008"/>
        <c:scaling>
          <c:orientation val="minMax"/>
        </c:scaling>
        <c:delete val="0"/>
        <c:axPos val="b"/>
        <c:majorTickMark val="none"/>
        <c:minorTickMark val="none"/>
        <c:tickLblPos val="nextTo"/>
        <c:crossAx val="142373632"/>
        <c:crosses val="autoZero"/>
        <c:auto val="1"/>
        <c:lblAlgn val="ctr"/>
        <c:lblOffset val="100"/>
        <c:noMultiLvlLbl val="0"/>
      </c:catAx>
      <c:valAx>
        <c:axId val="142373632"/>
        <c:scaling>
          <c:orientation val="minMax"/>
          <c:max val="1"/>
        </c:scaling>
        <c:delete val="0"/>
        <c:axPos val="l"/>
        <c:majorGridlines/>
        <c:numFmt formatCode="0%" sourceLinked="0"/>
        <c:majorTickMark val="none"/>
        <c:minorTickMark val="none"/>
        <c:tickLblPos val="nextTo"/>
        <c:crossAx val="14199500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 Responding Quite a Bit or Very Much</a:t>
            </a:r>
            <a:endParaRPr lang="en-US" dirty="0"/>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dLbl>
              <c:idx val="1"/>
              <c:layout>
                <c:manualLayout>
                  <c:x val="-1.9607843137254902E-2"/>
                  <c:y val="0"/>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Sheet1!$B$2:$B$5</c:f>
              <c:numCache>
                <c:formatCode>0.0%</c:formatCode>
                <c:ptCount val="4"/>
                <c:pt idx="0">
                  <c:v>0.23885883487073806</c:v>
                </c:pt>
                <c:pt idx="1">
                  <c:v>0.28418971299823037</c:v>
                </c:pt>
                <c:pt idx="2">
                  <c:v>0.34272501682399142</c:v>
                </c:pt>
                <c:pt idx="3">
                  <c:v>0.35735430116204114</c:v>
                </c:pt>
              </c:numCache>
            </c:numRef>
          </c:val>
        </c:ser>
        <c:ser>
          <c:idx val="1"/>
          <c:order val="1"/>
          <c:tx>
            <c:strRef>
              <c:f>Sheet1!$C$1</c:f>
              <c:strCache>
                <c:ptCount val="1"/>
                <c:pt idx="0">
                  <c:v>Senior</c:v>
                </c:pt>
              </c:strCache>
            </c:strRef>
          </c:tx>
          <c:invertIfNegative val="0"/>
          <c:dLbls>
            <c:dLbl>
              <c:idx val="0"/>
              <c:layout>
                <c:manualLayout>
                  <c:x val="8.1699346405228763E-3"/>
                  <c:y val="-2.3391812865497075E-2"/>
                </c:manualLayout>
              </c:layout>
              <c:showLegendKey val="0"/>
              <c:showVal val="1"/>
              <c:showCatName val="0"/>
              <c:showSerName val="0"/>
              <c:showPercent val="0"/>
              <c:showBubbleSize val="0"/>
            </c:dLbl>
            <c:dLbl>
              <c:idx val="2"/>
              <c:layout>
                <c:manualLayout>
                  <c:x val="3.2679738562091505E-2"/>
                  <c:y val="-2.6802809280042091E-17"/>
                </c:manualLayout>
              </c:layout>
              <c:showLegendKey val="0"/>
              <c:showVal val="1"/>
              <c:showCatName val="0"/>
              <c:showSerName val="0"/>
              <c:showPercent val="0"/>
              <c:showBubbleSize val="0"/>
            </c:dLbl>
            <c:dLbl>
              <c:idx val="3"/>
              <c:layout>
                <c:manualLayout>
                  <c:x val="2.7777777777777776E-2"/>
                  <c:y val="2.9239766081871343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Sheet1!$C$2:$C$5</c:f>
              <c:numCache>
                <c:formatCode>0.0%</c:formatCode>
                <c:ptCount val="4"/>
                <c:pt idx="0">
                  <c:v>0.29202189842955728</c:v>
                </c:pt>
                <c:pt idx="1">
                  <c:v>0.19617403217460844</c:v>
                </c:pt>
                <c:pt idx="2">
                  <c:v>0.27846307776791912</c:v>
                </c:pt>
                <c:pt idx="3">
                  <c:v>0.28978472524780052</c:v>
                </c:pt>
              </c:numCache>
            </c:numRef>
          </c:val>
        </c:ser>
        <c:dLbls>
          <c:showLegendKey val="0"/>
          <c:showVal val="0"/>
          <c:showCatName val="0"/>
          <c:showSerName val="0"/>
          <c:showPercent val="0"/>
          <c:showBubbleSize val="0"/>
        </c:dLbls>
        <c:gapWidth val="150"/>
        <c:axId val="142414592"/>
        <c:axId val="142416128"/>
      </c:barChart>
      <c:catAx>
        <c:axId val="142414592"/>
        <c:scaling>
          <c:orientation val="minMax"/>
        </c:scaling>
        <c:delete val="0"/>
        <c:axPos val="b"/>
        <c:majorTickMark val="none"/>
        <c:minorTickMark val="none"/>
        <c:tickLblPos val="nextTo"/>
        <c:crossAx val="142416128"/>
        <c:crosses val="autoZero"/>
        <c:auto val="1"/>
        <c:lblAlgn val="ctr"/>
        <c:lblOffset val="100"/>
        <c:noMultiLvlLbl val="0"/>
      </c:catAx>
      <c:valAx>
        <c:axId val="142416128"/>
        <c:scaling>
          <c:orientation val="minMax"/>
          <c:max val="1"/>
        </c:scaling>
        <c:delete val="0"/>
        <c:axPos val="l"/>
        <c:majorGridlines/>
        <c:numFmt formatCode="0%" sourceLinked="0"/>
        <c:majorTickMark val="none"/>
        <c:minorTickMark val="none"/>
        <c:tickLblPos val="nextTo"/>
        <c:crossAx val="14241459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 Responding Good or Excellent</a:t>
            </a:r>
            <a:endParaRPr lang="en-US" dirty="0"/>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Sheet1!$B$2:$B$5</c:f>
              <c:numCache>
                <c:formatCode>0.0%</c:formatCode>
                <c:ptCount val="4"/>
                <c:pt idx="0">
                  <c:v>0.75624560213909164</c:v>
                </c:pt>
                <c:pt idx="1">
                  <c:v>0.75579627006837713</c:v>
                </c:pt>
                <c:pt idx="2">
                  <c:v>0.78633315196540021</c:v>
                </c:pt>
                <c:pt idx="3">
                  <c:v>0.79969864276669422</c:v>
                </c:pt>
              </c:numCache>
            </c:numRef>
          </c:val>
        </c:ser>
        <c:ser>
          <c:idx val="1"/>
          <c:order val="1"/>
          <c:tx>
            <c:strRef>
              <c:f>Sheet1!$C$1</c:f>
              <c:strCache>
                <c:ptCount val="1"/>
                <c:pt idx="0">
                  <c:v>Senior</c:v>
                </c:pt>
              </c:strCache>
            </c:strRef>
          </c:tx>
          <c:invertIfNegative val="0"/>
          <c:dLbls>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Sheet1!$C$2:$C$5</c:f>
              <c:numCache>
                <c:formatCode>0.0%</c:formatCode>
                <c:ptCount val="4"/>
                <c:pt idx="0">
                  <c:v>0.64007458301390052</c:v>
                </c:pt>
                <c:pt idx="1">
                  <c:v>0.64930358579135206</c:v>
                </c:pt>
                <c:pt idx="2">
                  <c:v>0.6738801821892928</c:v>
                </c:pt>
                <c:pt idx="3">
                  <c:v>0.71364623147887241</c:v>
                </c:pt>
              </c:numCache>
            </c:numRef>
          </c:val>
        </c:ser>
        <c:dLbls>
          <c:showLegendKey val="0"/>
          <c:showVal val="0"/>
          <c:showCatName val="0"/>
          <c:showSerName val="0"/>
          <c:showPercent val="0"/>
          <c:showBubbleSize val="0"/>
        </c:dLbls>
        <c:gapWidth val="150"/>
        <c:axId val="142057472"/>
        <c:axId val="142059008"/>
      </c:barChart>
      <c:catAx>
        <c:axId val="142057472"/>
        <c:scaling>
          <c:orientation val="minMax"/>
        </c:scaling>
        <c:delete val="0"/>
        <c:axPos val="b"/>
        <c:majorTickMark val="none"/>
        <c:minorTickMark val="none"/>
        <c:tickLblPos val="nextTo"/>
        <c:crossAx val="142059008"/>
        <c:crosses val="autoZero"/>
        <c:auto val="1"/>
        <c:lblAlgn val="ctr"/>
        <c:lblOffset val="100"/>
        <c:noMultiLvlLbl val="0"/>
      </c:catAx>
      <c:valAx>
        <c:axId val="142059008"/>
        <c:scaling>
          <c:orientation val="minMax"/>
          <c:max val="1"/>
        </c:scaling>
        <c:delete val="0"/>
        <c:axPos val="l"/>
        <c:majorGridlines/>
        <c:numFmt formatCode="0%" sourceLinked="0"/>
        <c:majorTickMark val="none"/>
        <c:minorTickMark val="none"/>
        <c:tickLblPos val="nextTo"/>
        <c:crossAx val="14205747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 Responding Good or Excellent</a:t>
            </a:r>
            <a:endParaRPr lang="en-US" dirty="0"/>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dLbl>
              <c:idx val="1"/>
              <c:layout>
                <c:manualLayout>
                  <c:x val="-1.6339869281045752E-3"/>
                  <c:y val="-2.4691358024691357E-2"/>
                </c:manualLayout>
              </c:layout>
              <c:showLegendKey val="0"/>
              <c:showVal val="1"/>
              <c:showCatName val="0"/>
              <c:showSerName val="0"/>
              <c:showPercent val="0"/>
              <c:showBubbleSize val="0"/>
            </c:dLbl>
            <c:dLbl>
              <c:idx val="2"/>
              <c:layout>
                <c:manualLayout>
                  <c:x val="-3.2679738562091504E-3"/>
                  <c:y val="-2.4691358024691357E-2"/>
                </c:manualLayout>
              </c:layout>
              <c:showLegendKey val="0"/>
              <c:showVal val="1"/>
              <c:showCatName val="0"/>
              <c:showSerName val="0"/>
              <c:showPercent val="0"/>
              <c:showBubbleSize val="0"/>
            </c:dLbl>
            <c:dLbl>
              <c:idx val="3"/>
              <c:layout>
                <c:manualLayout>
                  <c:x val="-2.2875816993464051E-2"/>
                  <c:y val="-2.1604938271604937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Sheet1!$B$2:$B$5</c:f>
              <c:numCache>
                <c:formatCode>0.0%</c:formatCode>
                <c:ptCount val="4"/>
                <c:pt idx="0">
                  <c:v>0.81296882407434712</c:v>
                </c:pt>
                <c:pt idx="1">
                  <c:v>0.83956031305723489</c:v>
                </c:pt>
                <c:pt idx="2">
                  <c:v>0.86860367788230664</c:v>
                </c:pt>
                <c:pt idx="3">
                  <c:v>0.87270377442973701</c:v>
                </c:pt>
              </c:numCache>
            </c:numRef>
          </c:val>
        </c:ser>
        <c:ser>
          <c:idx val="1"/>
          <c:order val="1"/>
          <c:tx>
            <c:strRef>
              <c:f>Sheet1!$C$1</c:f>
              <c:strCache>
                <c:ptCount val="1"/>
                <c:pt idx="0">
                  <c:v>Senior</c:v>
                </c:pt>
              </c:strCache>
            </c:strRef>
          </c:tx>
          <c:invertIfNegative val="0"/>
          <c:dLbls>
            <c:dLbl>
              <c:idx val="0"/>
              <c:layout>
                <c:manualLayout>
                  <c:x val="3.2679738562091505E-2"/>
                  <c:y val="-3.0864197530864196E-3"/>
                </c:manualLayout>
              </c:layout>
              <c:showLegendKey val="0"/>
              <c:showVal val="1"/>
              <c:showCatName val="0"/>
              <c:showSerName val="0"/>
              <c:showPercent val="0"/>
              <c:showBubbleSize val="0"/>
            </c:dLbl>
            <c:dLbl>
              <c:idx val="1"/>
              <c:layout>
                <c:manualLayout>
                  <c:x val="2.7777777777777776E-2"/>
                  <c:y val="0"/>
                </c:manualLayout>
              </c:layout>
              <c:showLegendKey val="0"/>
              <c:showVal val="1"/>
              <c:showCatName val="0"/>
              <c:showSerName val="0"/>
              <c:showPercent val="0"/>
              <c:showBubbleSize val="0"/>
            </c:dLbl>
            <c:dLbl>
              <c:idx val="3"/>
              <c:layout>
                <c:manualLayout>
                  <c:x val="1.6339869281045753E-2"/>
                  <c:y val="3.0864197530864196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Sheet1!$C$2:$C$5</c:f>
              <c:numCache>
                <c:formatCode>0.0%</c:formatCode>
                <c:ptCount val="4"/>
                <c:pt idx="0">
                  <c:v>0.82901315730262248</c:v>
                </c:pt>
                <c:pt idx="1">
                  <c:v>0.79882992830817168</c:v>
                </c:pt>
                <c:pt idx="2">
                  <c:v>0.84349432202832009</c:v>
                </c:pt>
                <c:pt idx="3">
                  <c:v>0.85872662479484618</c:v>
                </c:pt>
              </c:numCache>
            </c:numRef>
          </c:val>
        </c:ser>
        <c:dLbls>
          <c:showLegendKey val="0"/>
          <c:showVal val="0"/>
          <c:showCatName val="0"/>
          <c:showSerName val="0"/>
          <c:showPercent val="0"/>
          <c:showBubbleSize val="0"/>
        </c:dLbls>
        <c:gapWidth val="150"/>
        <c:axId val="142534528"/>
        <c:axId val="142536064"/>
      </c:barChart>
      <c:catAx>
        <c:axId val="142534528"/>
        <c:scaling>
          <c:orientation val="minMax"/>
        </c:scaling>
        <c:delete val="0"/>
        <c:axPos val="b"/>
        <c:majorTickMark val="none"/>
        <c:minorTickMark val="none"/>
        <c:tickLblPos val="nextTo"/>
        <c:crossAx val="142536064"/>
        <c:crosses val="autoZero"/>
        <c:auto val="1"/>
        <c:lblAlgn val="ctr"/>
        <c:lblOffset val="100"/>
        <c:noMultiLvlLbl val="0"/>
      </c:catAx>
      <c:valAx>
        <c:axId val="142536064"/>
        <c:scaling>
          <c:orientation val="minMax"/>
          <c:max val="1"/>
          <c:min val="0"/>
        </c:scaling>
        <c:delete val="0"/>
        <c:axPos val="l"/>
        <c:majorGridlines/>
        <c:numFmt formatCode="0%" sourceLinked="0"/>
        <c:majorTickMark val="none"/>
        <c:minorTickMark val="none"/>
        <c:tickLblPos val="nextTo"/>
        <c:crossAx val="14253452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a:t>
            </a:r>
            <a:r>
              <a:rPr lang="en-US" baseline="0" dirty="0" smtClean="0"/>
              <a:t> Responding Often or Very Often</a:t>
            </a:r>
            <a:endParaRPr lang="en-US" dirty="0"/>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dLbl>
              <c:idx val="0"/>
              <c:layout>
                <c:manualLayout>
                  <c:x val="-2.7777777777777776E-2"/>
                  <c:y val="0"/>
                </c:manualLayout>
              </c:layout>
              <c:showLegendKey val="0"/>
              <c:showVal val="1"/>
              <c:showCatName val="0"/>
              <c:showSerName val="0"/>
              <c:showPercent val="0"/>
              <c:showBubbleSize val="0"/>
            </c:dLbl>
            <c:dLbl>
              <c:idx val="1"/>
              <c:layout>
                <c:manualLayout>
                  <c:x val="-1.4705882352941176E-2"/>
                  <c:y val="-9.2592592592592587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Sheet1!$B$2:$B$5</c:f>
              <c:numCache>
                <c:formatCode>0.0%</c:formatCode>
                <c:ptCount val="4"/>
                <c:pt idx="0">
                  <c:v>0.51768160961069476</c:v>
                </c:pt>
                <c:pt idx="1">
                  <c:v>0.47653774463865028</c:v>
                </c:pt>
                <c:pt idx="2">
                  <c:v>0.43483019706304216</c:v>
                </c:pt>
                <c:pt idx="3">
                  <c:v>0.44761736152982845</c:v>
                </c:pt>
              </c:numCache>
            </c:numRef>
          </c:val>
        </c:ser>
        <c:ser>
          <c:idx val="1"/>
          <c:order val="1"/>
          <c:tx>
            <c:strRef>
              <c:f>Sheet1!$C$1</c:f>
              <c:strCache>
                <c:ptCount val="1"/>
                <c:pt idx="0">
                  <c:v>Senior</c:v>
                </c:pt>
              </c:strCache>
            </c:strRef>
          </c:tx>
          <c:invertIfNegative val="0"/>
          <c:dLbls>
            <c:dLbl>
              <c:idx val="0"/>
              <c:layout>
                <c:manualLayout>
                  <c:x val="1.9607843137254902E-2"/>
                  <c:y val="6.1728395061728392E-3"/>
                </c:manualLayout>
              </c:layout>
              <c:showLegendKey val="0"/>
              <c:showVal val="1"/>
              <c:showCatName val="0"/>
              <c:showSerName val="0"/>
              <c:showPercent val="0"/>
              <c:showBubbleSize val="0"/>
            </c:dLbl>
            <c:dLbl>
              <c:idx val="1"/>
              <c:layout>
                <c:manualLayout>
                  <c:x val="2.1241830065359478E-2"/>
                  <c:y val="0"/>
                </c:manualLayout>
              </c:layout>
              <c:showLegendKey val="0"/>
              <c:showVal val="1"/>
              <c:showCatName val="0"/>
              <c:showSerName val="0"/>
              <c:showPercent val="0"/>
              <c:showBubbleSize val="0"/>
            </c:dLbl>
            <c:dLbl>
              <c:idx val="2"/>
              <c:layout>
                <c:manualLayout>
                  <c:x val="1.4705882352941117E-2"/>
                  <c:y val="-9.2592592592592587E-3"/>
                </c:manualLayout>
              </c:layout>
              <c:showLegendKey val="0"/>
              <c:showVal val="1"/>
              <c:showCatName val="0"/>
              <c:showSerName val="0"/>
              <c:showPercent val="0"/>
              <c:showBubbleSize val="0"/>
            </c:dLbl>
            <c:dLbl>
              <c:idx val="3"/>
              <c:layout>
                <c:manualLayout>
                  <c:x val="1.7973856209150325E-2"/>
                  <c:y val="0"/>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UMB</c:v>
                </c:pt>
                <c:pt idx="1">
                  <c:v>Urban Universities</c:v>
                </c:pt>
                <c:pt idx="2">
                  <c:v>Carnegie Class</c:v>
                </c:pt>
                <c:pt idx="3">
                  <c:v>NSSE 2011</c:v>
                </c:pt>
              </c:strCache>
            </c:strRef>
          </c:cat>
          <c:val>
            <c:numRef>
              <c:f>Sheet1!$C$2:$C$5</c:f>
              <c:numCache>
                <c:formatCode>0.0%</c:formatCode>
                <c:ptCount val="4"/>
                <c:pt idx="0">
                  <c:v>0.50393693438428278</c:v>
                </c:pt>
                <c:pt idx="1">
                  <c:v>0.49562968749415559</c:v>
                </c:pt>
                <c:pt idx="2">
                  <c:v>0.47885276080040556</c:v>
                </c:pt>
                <c:pt idx="3">
                  <c:v>0.49246705832319959</c:v>
                </c:pt>
              </c:numCache>
            </c:numRef>
          </c:val>
        </c:ser>
        <c:dLbls>
          <c:showLegendKey val="0"/>
          <c:showVal val="0"/>
          <c:showCatName val="0"/>
          <c:showSerName val="0"/>
          <c:showPercent val="0"/>
          <c:showBubbleSize val="0"/>
        </c:dLbls>
        <c:gapWidth val="150"/>
        <c:axId val="33247232"/>
        <c:axId val="33248768"/>
      </c:barChart>
      <c:catAx>
        <c:axId val="33247232"/>
        <c:scaling>
          <c:orientation val="minMax"/>
        </c:scaling>
        <c:delete val="0"/>
        <c:axPos val="b"/>
        <c:majorTickMark val="none"/>
        <c:minorTickMark val="none"/>
        <c:tickLblPos val="nextTo"/>
        <c:crossAx val="33248768"/>
        <c:crosses val="autoZero"/>
        <c:auto val="1"/>
        <c:lblAlgn val="ctr"/>
        <c:lblOffset val="100"/>
        <c:noMultiLvlLbl val="0"/>
      </c:catAx>
      <c:valAx>
        <c:axId val="33248768"/>
        <c:scaling>
          <c:orientation val="minMax"/>
          <c:max val="1"/>
        </c:scaling>
        <c:delete val="0"/>
        <c:axPos val="l"/>
        <c:majorGridlines/>
        <c:numFmt formatCode="0%" sourceLinked="0"/>
        <c:majorTickMark val="none"/>
        <c:minorTickMark val="none"/>
        <c:tickLblPos val="nextTo"/>
        <c:crossAx val="3324723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dirty="0" smtClean="0"/>
              <a:t>% Responding Probably Yes or Definitely Yes</a:t>
            </a:r>
            <a:endParaRPr lang="en-US" sz="1800" dirty="0"/>
          </a:p>
        </c:rich>
      </c:tx>
      <c:layout/>
      <c:overlay val="0"/>
    </c:title>
    <c:autoTitleDeleted val="0"/>
    <c:plotArea>
      <c:layout/>
      <c:barChart>
        <c:barDir val="col"/>
        <c:grouping val="clustered"/>
        <c:varyColors val="0"/>
        <c:ser>
          <c:idx val="0"/>
          <c:order val="0"/>
          <c:tx>
            <c:strRef>
              <c:f>Sheet1!$B$1</c:f>
              <c:strCache>
                <c:ptCount val="1"/>
                <c:pt idx="0">
                  <c:v>First Year</c:v>
                </c:pt>
              </c:strCache>
            </c:strRef>
          </c:tx>
          <c:invertIfNegative val="0"/>
          <c:dLbls>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Sheet1!$B$2:$B$5</c:f>
              <c:numCache>
                <c:formatCode>0.0%</c:formatCode>
                <c:ptCount val="4"/>
                <c:pt idx="0">
                  <c:v>0.7340840098730721</c:v>
                </c:pt>
                <c:pt idx="1">
                  <c:v>0.81639976348185672</c:v>
                </c:pt>
                <c:pt idx="2">
                  <c:v>0.84767307450952634</c:v>
                </c:pt>
                <c:pt idx="3">
                  <c:v>0.84584938869808335</c:v>
                </c:pt>
              </c:numCache>
            </c:numRef>
          </c:val>
        </c:ser>
        <c:ser>
          <c:idx val="1"/>
          <c:order val="1"/>
          <c:tx>
            <c:strRef>
              <c:f>Sheet1!$C$1</c:f>
              <c:strCache>
                <c:ptCount val="1"/>
                <c:pt idx="0">
                  <c:v>Senior</c:v>
                </c:pt>
              </c:strCache>
            </c:strRef>
          </c:tx>
          <c:invertIfNegative val="0"/>
          <c:dLbls>
            <c:dLbl>
              <c:idx val="1"/>
              <c:layout>
                <c:manualLayout>
                  <c:x val="2.7777777777777776E-2"/>
                  <c:y val="6.1728395061728392E-3"/>
                </c:manualLayout>
              </c:layout>
              <c:showLegendKey val="0"/>
              <c:showVal val="1"/>
              <c:showCatName val="0"/>
              <c:showSerName val="0"/>
              <c:showPercent val="0"/>
              <c:showBubbleSize val="0"/>
            </c:dLbl>
            <c:dLbl>
              <c:idx val="2"/>
              <c:layout>
                <c:manualLayout>
                  <c:x val="2.6143790849673203E-2"/>
                  <c:y val="1.2345679012345678E-2"/>
                </c:manualLayout>
              </c:layout>
              <c:showLegendKey val="0"/>
              <c:showVal val="1"/>
              <c:showCatName val="0"/>
              <c:showSerName val="0"/>
              <c:showPercent val="0"/>
              <c:showBubbleSize val="0"/>
            </c:dLbl>
            <c:dLbl>
              <c:idx val="3"/>
              <c:layout>
                <c:manualLayout>
                  <c:x val="2.6143790849673203E-2"/>
                  <c:y val="2.4691358024691357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UMass Boston</c:v>
                </c:pt>
                <c:pt idx="1">
                  <c:v>Urban Universities</c:v>
                </c:pt>
                <c:pt idx="2">
                  <c:v>Carnegie Class</c:v>
                </c:pt>
                <c:pt idx="3">
                  <c:v>NSSE</c:v>
                </c:pt>
              </c:strCache>
            </c:strRef>
          </c:cat>
          <c:val>
            <c:numRef>
              <c:f>Sheet1!$C$2:$C$5</c:f>
              <c:numCache>
                <c:formatCode>0.0%</c:formatCode>
                <c:ptCount val="4"/>
                <c:pt idx="0">
                  <c:v>0.79349162051568578</c:v>
                </c:pt>
                <c:pt idx="1">
                  <c:v>0.76517374108610658</c:v>
                </c:pt>
                <c:pt idx="2">
                  <c:v>0.80568708250740229</c:v>
                </c:pt>
                <c:pt idx="3">
                  <c:v>0.82106996076177807</c:v>
                </c:pt>
              </c:numCache>
            </c:numRef>
          </c:val>
        </c:ser>
        <c:dLbls>
          <c:showLegendKey val="0"/>
          <c:showVal val="0"/>
          <c:showCatName val="0"/>
          <c:showSerName val="0"/>
          <c:showPercent val="0"/>
          <c:showBubbleSize val="0"/>
        </c:dLbls>
        <c:gapWidth val="150"/>
        <c:axId val="142145792"/>
        <c:axId val="142151680"/>
      </c:barChart>
      <c:catAx>
        <c:axId val="142145792"/>
        <c:scaling>
          <c:orientation val="minMax"/>
        </c:scaling>
        <c:delete val="0"/>
        <c:axPos val="b"/>
        <c:majorTickMark val="none"/>
        <c:minorTickMark val="none"/>
        <c:tickLblPos val="nextTo"/>
        <c:crossAx val="142151680"/>
        <c:crosses val="autoZero"/>
        <c:auto val="1"/>
        <c:lblAlgn val="ctr"/>
        <c:lblOffset val="100"/>
        <c:noMultiLvlLbl val="0"/>
      </c:catAx>
      <c:valAx>
        <c:axId val="142151680"/>
        <c:scaling>
          <c:orientation val="minMax"/>
          <c:max val="1"/>
          <c:min val="0"/>
        </c:scaling>
        <c:delete val="0"/>
        <c:axPos val="l"/>
        <c:majorGridlines/>
        <c:numFmt formatCode="0%" sourceLinked="0"/>
        <c:majorTickMark val="none"/>
        <c:minorTickMark val="none"/>
        <c:tickLblPos val="nextTo"/>
        <c:crossAx val="14214579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defRPr sz="1200"/>
            </a:lvl1pPr>
          </a:lstStyle>
          <a:p>
            <a:endParaRPr lang="en-US"/>
          </a:p>
        </p:txBody>
      </p:sp>
      <p:sp>
        <p:nvSpPr>
          <p:cNvPr id="33795"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a:lvl1pPr>
          </a:lstStyle>
          <a:p>
            <a:endParaRPr lang="en-US"/>
          </a:p>
        </p:txBody>
      </p:sp>
      <p:sp>
        <p:nvSpPr>
          <p:cNvPr id="33796" name="Rectangle 4"/>
          <p:cNvSpPr>
            <a:spLocks noGrp="1" noChangeArrowheads="1"/>
          </p:cNvSpPr>
          <p:nvPr>
            <p:ph type="ftr" sz="quarter" idx="2"/>
          </p:nvPr>
        </p:nvSpPr>
        <p:spPr bwMode="auto">
          <a:xfrm>
            <a:off x="0" y="88185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defRPr sz="1200"/>
            </a:lvl1pPr>
          </a:lstStyle>
          <a:p>
            <a:endParaRPr lang="en-US"/>
          </a:p>
        </p:txBody>
      </p:sp>
      <p:sp>
        <p:nvSpPr>
          <p:cNvPr id="33797" name="Rectangle 5"/>
          <p:cNvSpPr>
            <a:spLocks noGrp="1" noChangeArrowheads="1"/>
          </p:cNvSpPr>
          <p:nvPr>
            <p:ph type="sldNum" sz="quarter" idx="3"/>
          </p:nvPr>
        </p:nvSpPr>
        <p:spPr bwMode="auto">
          <a:xfrm>
            <a:off x="3963988" y="88185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a:lvl1pPr>
          </a:lstStyle>
          <a:p>
            <a:fld id="{88F642F3-7F68-4A4C-8B63-BB9B5854A646}" type="slidenum">
              <a:rPr lang="en-US"/>
              <a:pPr/>
              <a:t>‹#›</a:t>
            </a:fld>
            <a:endParaRPr lang="en-US"/>
          </a:p>
        </p:txBody>
      </p:sp>
    </p:spTree>
    <p:extLst>
      <p:ext uri="{BB962C8B-B14F-4D97-AF65-F5344CB8AC3E}">
        <p14:creationId xmlns:p14="http://schemas.microsoft.com/office/powerpoint/2010/main" val="28632277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2125" cy="463550"/>
          </a:xfrm>
          <a:prstGeom prst="rect">
            <a:avLst/>
          </a:prstGeom>
          <a:noFill/>
          <a:ln w="9525">
            <a:noFill/>
            <a:miter lim="800000"/>
            <a:headEnd/>
            <a:tailEnd/>
          </a:ln>
        </p:spPr>
        <p:txBody>
          <a:bodyPr vert="horz" wrap="square" lIns="93031" tIns="46516" rIns="93031" bIns="46516" numCol="1" anchor="t" anchorCtr="0" compatLnSpc="1">
            <a:prstTxWarp prst="textNoShape">
              <a:avLst/>
            </a:prstTxWarp>
          </a:bodyPr>
          <a:lstStyle>
            <a:lvl1pPr defTabSz="930275">
              <a:defRPr sz="1200"/>
            </a:lvl1pPr>
          </a:lstStyle>
          <a:p>
            <a:endParaRPr lang="en-US"/>
          </a:p>
        </p:txBody>
      </p:sp>
      <p:sp>
        <p:nvSpPr>
          <p:cNvPr id="5123" name="Rectangle 3"/>
          <p:cNvSpPr>
            <a:spLocks noGrp="1" noChangeArrowheads="1"/>
          </p:cNvSpPr>
          <p:nvPr>
            <p:ph type="dt" idx="1"/>
          </p:nvPr>
        </p:nvSpPr>
        <p:spPr bwMode="auto">
          <a:xfrm>
            <a:off x="3965575" y="0"/>
            <a:ext cx="3032125" cy="463550"/>
          </a:xfrm>
          <a:prstGeom prst="rect">
            <a:avLst/>
          </a:prstGeom>
          <a:noFill/>
          <a:ln w="9525">
            <a:noFill/>
            <a:miter lim="800000"/>
            <a:headEnd/>
            <a:tailEnd/>
          </a:ln>
        </p:spPr>
        <p:txBody>
          <a:bodyPr vert="horz" wrap="square" lIns="93031" tIns="46516" rIns="93031" bIns="46516" numCol="1" anchor="t" anchorCtr="0" compatLnSpc="1">
            <a:prstTxWarp prst="textNoShape">
              <a:avLst/>
            </a:prstTxWarp>
          </a:bodyPr>
          <a:lstStyle>
            <a:lvl1pPr algn="r" defTabSz="930275">
              <a:defRPr sz="1200"/>
            </a:lvl1pPr>
          </a:lstStyle>
          <a:p>
            <a:endParaRPr lang="en-US"/>
          </a:p>
        </p:txBody>
      </p:sp>
      <p:sp>
        <p:nvSpPr>
          <p:cNvPr id="5124"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33450" y="4410075"/>
            <a:ext cx="5130800" cy="4176713"/>
          </a:xfrm>
          <a:prstGeom prst="rect">
            <a:avLst/>
          </a:prstGeom>
          <a:noFill/>
          <a:ln w="9525">
            <a:noFill/>
            <a:miter lim="800000"/>
            <a:headEnd/>
            <a:tailEnd/>
          </a:ln>
        </p:spPr>
        <p:txBody>
          <a:bodyPr vert="horz" wrap="square" lIns="93031" tIns="46516" rIns="93031" bIns="465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820150"/>
            <a:ext cx="3032125" cy="463550"/>
          </a:xfrm>
          <a:prstGeom prst="rect">
            <a:avLst/>
          </a:prstGeom>
          <a:noFill/>
          <a:ln w="9525">
            <a:noFill/>
            <a:miter lim="800000"/>
            <a:headEnd/>
            <a:tailEnd/>
          </a:ln>
        </p:spPr>
        <p:txBody>
          <a:bodyPr vert="horz" wrap="square" lIns="93031" tIns="46516" rIns="93031" bIns="46516" numCol="1" anchor="b" anchorCtr="0" compatLnSpc="1">
            <a:prstTxWarp prst="textNoShape">
              <a:avLst/>
            </a:prstTxWarp>
          </a:bodyPr>
          <a:lstStyle>
            <a:lvl1pPr defTabSz="930275">
              <a:defRPr sz="1200"/>
            </a:lvl1pPr>
          </a:lstStyle>
          <a:p>
            <a:endParaRPr lang="en-US"/>
          </a:p>
        </p:txBody>
      </p:sp>
      <p:sp>
        <p:nvSpPr>
          <p:cNvPr id="5127" name="Rectangle 7"/>
          <p:cNvSpPr>
            <a:spLocks noGrp="1" noChangeArrowheads="1"/>
          </p:cNvSpPr>
          <p:nvPr>
            <p:ph type="sldNum" sz="quarter" idx="5"/>
          </p:nvPr>
        </p:nvSpPr>
        <p:spPr bwMode="auto">
          <a:xfrm>
            <a:off x="3965575" y="8820150"/>
            <a:ext cx="3032125" cy="463550"/>
          </a:xfrm>
          <a:prstGeom prst="rect">
            <a:avLst/>
          </a:prstGeom>
          <a:noFill/>
          <a:ln w="9525">
            <a:noFill/>
            <a:miter lim="800000"/>
            <a:headEnd/>
            <a:tailEnd/>
          </a:ln>
        </p:spPr>
        <p:txBody>
          <a:bodyPr vert="horz" wrap="square" lIns="93031" tIns="46516" rIns="93031" bIns="46516" numCol="1" anchor="b" anchorCtr="0" compatLnSpc="1">
            <a:prstTxWarp prst="textNoShape">
              <a:avLst/>
            </a:prstTxWarp>
          </a:bodyPr>
          <a:lstStyle>
            <a:lvl1pPr algn="r" defTabSz="930275">
              <a:defRPr sz="1200"/>
            </a:lvl1pPr>
          </a:lstStyle>
          <a:p>
            <a:fld id="{011473F3-33A0-427A-8216-BD9D250133EE}" type="slidenum">
              <a:rPr lang="en-US"/>
              <a:pPr/>
              <a:t>‹#›</a:t>
            </a:fld>
            <a:endParaRPr lang="en-US"/>
          </a:p>
        </p:txBody>
      </p:sp>
    </p:spTree>
    <p:extLst>
      <p:ext uri="{BB962C8B-B14F-4D97-AF65-F5344CB8AC3E}">
        <p14:creationId xmlns:p14="http://schemas.microsoft.com/office/powerpoint/2010/main" val="231081324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ヒラギノ角ゴ Pro W3" charset="-128"/>
        <a:cs typeface="+mn-cs"/>
      </a:defRPr>
    </a:lvl1pPr>
    <a:lvl2pPr marL="457200" algn="l" rtl="0" fontAlgn="base">
      <a:spcBef>
        <a:spcPct val="30000"/>
      </a:spcBef>
      <a:spcAft>
        <a:spcPct val="0"/>
      </a:spcAft>
      <a:defRPr sz="1200" kern="1200">
        <a:solidFill>
          <a:schemeClr val="tx1"/>
        </a:solidFill>
        <a:latin typeface="Arial" charset="0"/>
        <a:ea typeface="ヒラギノ角ゴ Pro W3" charset="-128"/>
        <a:cs typeface="+mn-cs"/>
      </a:defRPr>
    </a:lvl2pPr>
    <a:lvl3pPr marL="914400" algn="l" rtl="0" fontAlgn="base">
      <a:spcBef>
        <a:spcPct val="30000"/>
      </a:spcBef>
      <a:spcAft>
        <a:spcPct val="0"/>
      </a:spcAft>
      <a:defRPr sz="1200" kern="1200">
        <a:solidFill>
          <a:schemeClr val="tx1"/>
        </a:solidFill>
        <a:latin typeface="Arial" charset="0"/>
        <a:ea typeface="ヒラギノ角ゴ Pro W3" charset="-128"/>
        <a:cs typeface="+mn-cs"/>
      </a:defRPr>
    </a:lvl3pPr>
    <a:lvl4pPr marL="1371600" algn="l" rtl="0" fontAlgn="base">
      <a:spcBef>
        <a:spcPct val="30000"/>
      </a:spcBef>
      <a:spcAft>
        <a:spcPct val="0"/>
      </a:spcAft>
      <a:defRPr sz="1200" kern="1200">
        <a:solidFill>
          <a:schemeClr val="tx1"/>
        </a:solidFill>
        <a:latin typeface="Arial" charset="0"/>
        <a:ea typeface="ヒラギノ角ゴ Pro W3" charset="-128"/>
        <a:cs typeface="+mn-cs"/>
      </a:defRPr>
    </a:lvl4pPr>
    <a:lvl5pPr marL="1828800" algn="l" rtl="0" fontAlgn="base">
      <a:spcBef>
        <a:spcPct val="30000"/>
      </a:spcBef>
      <a:spcAft>
        <a:spcPct val="0"/>
      </a:spcAft>
      <a:defRPr sz="1200" kern="1200">
        <a:solidFill>
          <a:schemeClr val="tx1"/>
        </a:solidFill>
        <a:latin typeface="Arial" charset="0"/>
        <a:ea typeface="ヒラギノ角ゴ Pro W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22CA39-C125-4F22-AD7E-26B58A96C6F0}" type="slidenum">
              <a:rPr lang="en-US"/>
              <a:pPr/>
              <a:t>1</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F9953E-E07D-49B4-9582-008240A6DA51}" type="slidenum">
              <a:rPr lang="en-US"/>
              <a:pPr/>
              <a:t>74</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F9953E-E07D-49B4-9582-008240A6DA51}" type="slidenum">
              <a:rPr lang="en-US"/>
              <a:pPr/>
              <a:t>75</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F9953E-E07D-49B4-9582-008240A6DA51}" type="slidenum">
              <a:rPr lang="en-US"/>
              <a:pPr/>
              <a:t>76</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1473F3-33A0-427A-8216-BD9D250133EE}" type="slidenum">
              <a:rPr lang="en-US" smtClean="0"/>
              <a:pPr/>
              <a:t>78</a:t>
            </a:fld>
            <a:endParaRPr lang="en-US"/>
          </a:p>
        </p:txBody>
      </p:sp>
    </p:spTree>
    <p:extLst>
      <p:ext uri="{BB962C8B-B14F-4D97-AF65-F5344CB8AC3E}">
        <p14:creationId xmlns:p14="http://schemas.microsoft.com/office/powerpoint/2010/main" val="103572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F9953E-E07D-49B4-9582-008240A6DA51}" type="slidenum">
              <a:rPr lang="en-US"/>
              <a:pPr/>
              <a:t>81</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F9953E-E07D-49B4-9582-008240A6DA51}" type="slidenum">
              <a:rPr lang="en-US"/>
              <a:pPr/>
              <a:t>82</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F9953E-E07D-49B4-9582-008240A6DA51}" type="slidenum">
              <a:rPr lang="en-US"/>
              <a:pPr/>
              <a:t>83</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F9953E-E07D-49B4-9582-008240A6DA51}" type="slidenum">
              <a:rPr lang="en-US"/>
              <a:pPr/>
              <a:t>84</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F9953E-E07D-49B4-9582-008240A6DA51}" type="slidenum">
              <a:rPr lang="en-US"/>
              <a:pPr/>
              <a:t>85</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F9953E-E07D-49B4-9582-008240A6DA51}" type="slidenum">
              <a:rPr lang="en-US"/>
              <a:pPr/>
              <a:t>86</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180C3E-5542-4958-A38B-E8D2B5748F88}" type="slidenum">
              <a:rPr lang="en-US"/>
              <a:pPr/>
              <a:t>4</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F9953E-E07D-49B4-9582-008240A6DA51}" type="slidenum">
              <a:rPr lang="en-US"/>
              <a:pPr/>
              <a:t>87</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F9953E-E07D-49B4-9582-008240A6DA51}" type="slidenum">
              <a:rPr lang="en-US"/>
              <a:pPr/>
              <a:t>89</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F9953E-E07D-49B4-9582-008240A6DA51}" type="slidenum">
              <a:rPr lang="en-US"/>
              <a:pPr/>
              <a:t>90</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F9953E-E07D-49B4-9582-008240A6DA51}" type="slidenum">
              <a:rPr lang="en-US"/>
              <a:pPr/>
              <a:t>91</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F9953E-E07D-49B4-9582-008240A6DA51}" type="slidenum">
              <a:rPr lang="en-US"/>
              <a:pPr/>
              <a:t>92</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F9953E-E07D-49B4-9582-008240A6DA51}" type="slidenum">
              <a:rPr lang="en-US"/>
              <a:pPr/>
              <a:t>93</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F9953E-E07D-49B4-9582-008240A6DA51}" type="slidenum">
              <a:rPr lang="en-US"/>
              <a:pPr/>
              <a:t>94</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F9953E-E07D-49B4-9582-008240A6DA51}" type="slidenum">
              <a:rPr lang="en-US"/>
              <a:pPr/>
              <a:t>95</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F9953E-E07D-49B4-9582-008240A6DA51}" type="slidenum">
              <a:rPr lang="en-US"/>
              <a:pPr/>
              <a:t>96</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F9953E-E07D-49B4-9582-008240A6DA51}" type="slidenum">
              <a:rPr lang="en-US"/>
              <a:pPr/>
              <a:t>97</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F9953E-E07D-49B4-9582-008240A6DA51}" type="slidenum">
              <a:rPr lang="en-US"/>
              <a:pPr/>
              <a:t>6</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F9953E-E07D-49B4-9582-008240A6DA51}" type="slidenum">
              <a:rPr lang="en-US"/>
              <a:pPr/>
              <a:t>98</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F9953E-E07D-49B4-9582-008240A6DA51}" type="slidenum">
              <a:rPr lang="en-US"/>
              <a:pPr/>
              <a:t>99</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F9953E-E07D-49B4-9582-008240A6DA51}" type="slidenum">
              <a:rPr lang="en-US"/>
              <a:pPr/>
              <a:t>100</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F9953E-E07D-49B4-9582-008240A6DA51}" type="slidenum">
              <a:rPr lang="en-US"/>
              <a:pPr/>
              <a:t>101</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F9953E-E07D-49B4-9582-008240A6DA51}" type="slidenum">
              <a:rPr lang="en-US"/>
              <a:pPr/>
              <a:t>102</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F9953E-E07D-49B4-9582-008240A6DA51}" type="slidenum">
              <a:rPr lang="en-US"/>
              <a:pPr/>
              <a:t>103</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F9953E-E07D-49B4-9582-008240A6DA51}" type="slidenum">
              <a:rPr lang="en-US"/>
              <a:pPr/>
              <a:t>104</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1473F3-33A0-427A-8216-BD9D250133EE}" type="slidenum">
              <a:rPr lang="en-US" smtClean="0"/>
              <a:pPr/>
              <a:t>7</a:t>
            </a:fld>
            <a:endParaRPr lang="en-US"/>
          </a:p>
        </p:txBody>
      </p:sp>
    </p:spTree>
    <p:extLst>
      <p:ext uri="{BB962C8B-B14F-4D97-AF65-F5344CB8AC3E}">
        <p14:creationId xmlns:p14="http://schemas.microsoft.com/office/powerpoint/2010/main" val="58830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1473F3-33A0-427A-8216-BD9D250133EE}" type="slidenum">
              <a:rPr lang="en-US" smtClean="0"/>
              <a:pPr/>
              <a:t>13</a:t>
            </a:fld>
            <a:endParaRPr lang="en-US"/>
          </a:p>
        </p:txBody>
      </p:sp>
    </p:spTree>
    <p:extLst>
      <p:ext uri="{BB962C8B-B14F-4D97-AF65-F5344CB8AC3E}">
        <p14:creationId xmlns:p14="http://schemas.microsoft.com/office/powerpoint/2010/main" val="1063466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F9953E-E07D-49B4-9582-008240A6DA51}" type="slidenum">
              <a:rPr lang="en-US"/>
              <a:pPr/>
              <a:t>66</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F9953E-E07D-49B4-9582-008240A6DA51}" type="slidenum">
              <a:rPr lang="en-US"/>
              <a:pPr/>
              <a:t>67</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F9953E-E07D-49B4-9582-008240A6DA51}" type="slidenum">
              <a:rPr lang="en-US"/>
              <a:pPr/>
              <a:t>68</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F9953E-E07D-49B4-9582-008240A6DA51}" type="slidenum">
              <a:rPr lang="en-US"/>
              <a:pPr/>
              <a:t>73</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81" name="Picture 9" descr="UMass-PPtitle-slide"/>
          <p:cNvPicPr>
            <a:picLocks noChangeAspect="1" noChangeArrowheads="1"/>
          </p:cNvPicPr>
          <p:nvPr userDrawn="1"/>
        </p:nvPicPr>
        <p:blipFill>
          <a:blip r:embed="rId2" cstate="print"/>
          <a:srcRect/>
          <a:stretch>
            <a:fillRect/>
          </a:stretch>
        </p:blipFill>
        <p:spPr bwMode="auto">
          <a:xfrm>
            <a:off x="0" y="0"/>
            <a:ext cx="9145588" cy="6858000"/>
          </a:xfrm>
          <a:prstGeom prst="rect">
            <a:avLst/>
          </a:prstGeom>
          <a:noFill/>
        </p:spPr>
      </p:pic>
      <p:sp>
        <p:nvSpPr>
          <p:cNvPr id="3075" name="Rectangle 3"/>
          <p:cNvSpPr>
            <a:spLocks noGrp="1" noChangeArrowheads="1"/>
          </p:cNvSpPr>
          <p:nvPr>
            <p:ph type="ctrTitle"/>
          </p:nvPr>
        </p:nvSpPr>
        <p:spPr>
          <a:xfrm>
            <a:off x="762000" y="2057400"/>
            <a:ext cx="7848600" cy="1143000"/>
          </a:xfrm>
        </p:spPr>
        <p:txBody>
          <a:bodyPr anchor="b"/>
          <a:lstStyle>
            <a:lvl1pPr>
              <a:defRPr sz="4000">
                <a:solidFill>
                  <a:schemeClr val="bg1"/>
                </a:solidFill>
              </a:defRPr>
            </a:lvl1pPr>
          </a:lstStyle>
          <a:p>
            <a:r>
              <a:rPr lang="en-US" smtClean="0"/>
              <a:t>Click to edit Master title style</a:t>
            </a:r>
            <a:endParaRPr lang="en-US"/>
          </a:p>
        </p:txBody>
      </p:sp>
      <p:sp>
        <p:nvSpPr>
          <p:cNvPr id="3076" name="Rectangle 4"/>
          <p:cNvSpPr>
            <a:spLocks noGrp="1" noChangeArrowheads="1"/>
          </p:cNvSpPr>
          <p:nvPr>
            <p:ph type="subTitle" idx="1"/>
          </p:nvPr>
        </p:nvSpPr>
        <p:spPr>
          <a:xfrm>
            <a:off x="762000" y="3352800"/>
            <a:ext cx="6400800" cy="1752600"/>
          </a:xfrm>
        </p:spPr>
        <p:txBody>
          <a:bodyPr wrap="square"/>
          <a:lstStyle>
            <a:lvl1pPr marL="0" indent="0">
              <a:buFontTx/>
              <a:buNone/>
              <a:defRPr>
                <a:solidFill>
                  <a:schemeClr val="bg1"/>
                </a:solidFill>
              </a:defRPr>
            </a:lvl1pPr>
          </a:lstStyle>
          <a:p>
            <a:r>
              <a:rPr lang="en-US" smtClean="0"/>
              <a:t>Click to edit Master subtitle style</a:t>
            </a:r>
            <a:endParaRPr lang="en-US"/>
          </a:p>
        </p:txBody>
      </p:sp>
      <p:sp>
        <p:nvSpPr>
          <p:cNvPr id="3077" name="Rectangle 5"/>
          <p:cNvSpPr>
            <a:spLocks noGrp="1" noChangeArrowheads="1"/>
          </p:cNvSpPr>
          <p:nvPr>
            <p:ph type="ftr" sz="quarter" idx="3"/>
          </p:nvPr>
        </p:nvSpPr>
        <p:spPr>
          <a:xfrm>
            <a:off x="914400" y="228600"/>
            <a:ext cx="2895600" cy="457200"/>
          </a:xfrm>
        </p:spPr>
        <p:txBody>
          <a:bodyPr/>
          <a:lstStyle>
            <a:lvl1pPr>
              <a:defRPr sz="1400">
                <a:solidFill>
                  <a:schemeClr val="bg1"/>
                </a:solidFill>
                <a:latin typeface="+mn-lt"/>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3DB9FC0-28A0-4073-A347-304B775C8039}"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r>
              <a:rPr lang="en-US"/>
              <a:t>Office of Institutional Research and Policy Studies</a:t>
            </a:r>
            <a:endParaRPr lang="en-US">
              <a:solidFill>
                <a:schemeClr val="tx1"/>
              </a:solidFill>
              <a:latin typeface="+mn-l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57200"/>
            <a:ext cx="19431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457200"/>
            <a:ext cx="56769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B0660F1-7BB3-417C-BE2F-2DCF7FE3A371}"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r>
              <a:rPr lang="en-US"/>
              <a:t>Office of Institutional Research and Policy Studies</a:t>
            </a:r>
            <a:endParaRPr lang="en-US">
              <a:solidFill>
                <a:schemeClr val="tx1"/>
              </a:solidFill>
              <a:latin typeface="+mn-l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06E3ABC-5906-4011-A767-B14C472412D0}"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r>
              <a:rPr lang="en-US"/>
              <a:t>Office of Institutional Research and Policy Studies</a:t>
            </a:r>
            <a:endParaRPr lang="en-US">
              <a:solidFill>
                <a:schemeClr val="tx1"/>
              </a:solidFill>
              <a:latin typeface="+mn-l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2691A6E8-A275-4C86-A9A4-BD4A2B10F87C}"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r>
              <a:rPr lang="en-US"/>
              <a:t>Office of Institutional Research and Policy Studies</a:t>
            </a:r>
            <a:endParaRPr lang="en-US">
              <a:solidFill>
                <a:schemeClr val="tx1"/>
              </a:solidFill>
              <a:latin typeface="+mn-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FDA64F6-C5EC-4A15-B541-F5E922F9EE4C}"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r>
              <a:rPr lang="en-US"/>
              <a:t>Office of Institutional Research and Policy Studies</a:t>
            </a:r>
            <a:endParaRPr lang="en-US">
              <a:solidFill>
                <a:schemeClr val="tx1"/>
              </a:solidFill>
              <a:latin typeface="+mn-l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CB7707BF-F343-4EC1-8D7A-7446A8DD68D6}" type="slidenum">
              <a:rPr lang="en-US"/>
              <a:pPr/>
              <a:t>‹#›</a:t>
            </a:fld>
            <a:endParaRPr lang="en-US"/>
          </a:p>
        </p:txBody>
      </p:sp>
      <p:sp>
        <p:nvSpPr>
          <p:cNvPr id="8" name="Footer Placeholder 7"/>
          <p:cNvSpPr>
            <a:spLocks noGrp="1"/>
          </p:cNvSpPr>
          <p:nvPr>
            <p:ph type="ftr" sz="quarter" idx="11"/>
          </p:nvPr>
        </p:nvSpPr>
        <p:spPr/>
        <p:txBody>
          <a:bodyPr/>
          <a:lstStyle>
            <a:lvl1pPr>
              <a:defRPr/>
            </a:lvl1pPr>
          </a:lstStyle>
          <a:p>
            <a:r>
              <a:rPr lang="en-US"/>
              <a:t>Office of Institutional Research and Policy Studies</a:t>
            </a:r>
            <a:endParaRPr lang="en-US">
              <a:solidFill>
                <a:schemeClr val="tx1"/>
              </a:solidFill>
              <a:latin typeface="+mn-l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54B8609A-63F7-40A8-BD83-BFB9BD7A13F0}" type="slidenum">
              <a:rPr lang="en-US"/>
              <a:pPr/>
              <a:t>‹#›</a:t>
            </a:fld>
            <a:endParaRPr lang="en-US"/>
          </a:p>
        </p:txBody>
      </p:sp>
      <p:sp>
        <p:nvSpPr>
          <p:cNvPr id="4" name="Footer Placeholder 3"/>
          <p:cNvSpPr>
            <a:spLocks noGrp="1"/>
          </p:cNvSpPr>
          <p:nvPr>
            <p:ph type="ftr" sz="quarter" idx="11"/>
          </p:nvPr>
        </p:nvSpPr>
        <p:spPr/>
        <p:txBody>
          <a:bodyPr/>
          <a:lstStyle>
            <a:lvl1pPr>
              <a:defRPr/>
            </a:lvl1pPr>
          </a:lstStyle>
          <a:p>
            <a:r>
              <a:rPr lang="en-US"/>
              <a:t>Office of Institutional Research and Policy Studies</a:t>
            </a:r>
            <a:endParaRPr lang="en-US">
              <a:solidFill>
                <a:schemeClr val="tx1"/>
              </a:solidFill>
              <a:latin typeface="+mn-l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0239E296-09B7-4B97-B5F5-5AACFEEBE156}" type="slidenum">
              <a:rPr lang="en-US"/>
              <a:pPr/>
              <a:t>‹#›</a:t>
            </a:fld>
            <a:endParaRPr lang="en-US"/>
          </a:p>
        </p:txBody>
      </p:sp>
      <p:sp>
        <p:nvSpPr>
          <p:cNvPr id="3" name="Footer Placeholder 2"/>
          <p:cNvSpPr>
            <a:spLocks noGrp="1"/>
          </p:cNvSpPr>
          <p:nvPr>
            <p:ph type="ftr" sz="quarter" idx="11"/>
          </p:nvPr>
        </p:nvSpPr>
        <p:spPr/>
        <p:txBody>
          <a:bodyPr/>
          <a:lstStyle>
            <a:lvl1pPr>
              <a:defRPr/>
            </a:lvl1pPr>
          </a:lstStyle>
          <a:p>
            <a:r>
              <a:rPr lang="en-US"/>
              <a:t>Office of Institutional Research and Policy Studies</a:t>
            </a:r>
            <a:endParaRPr lang="en-US">
              <a:solidFill>
                <a:schemeClr val="tx1"/>
              </a:solidFill>
              <a:latin typeface="+mn-l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F51D487B-0817-4D5B-90F3-1F6EFB06B7CD}"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r>
              <a:rPr lang="en-US"/>
              <a:t>Office of Institutional Research and Policy Studies</a:t>
            </a:r>
            <a:endParaRPr lang="en-US">
              <a:solidFill>
                <a:schemeClr val="tx1"/>
              </a:solidFill>
              <a:latin typeface="+mn-l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D47148E-4B78-436B-8F84-ECC0FC6902DC}"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r>
              <a:rPr lang="en-US"/>
              <a:t>Office of Institutional Research and Policy Studies</a:t>
            </a:r>
            <a:endParaRPr lang="en-US">
              <a:solidFill>
                <a:schemeClr val="tx1"/>
              </a:solidFill>
              <a:latin typeface="+mn-l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UMass-PP-bg"/>
          <p:cNvPicPr>
            <a:picLocks noChangeAspect="1" noChangeArrowheads="1"/>
          </p:cNvPicPr>
          <p:nvPr/>
        </p:nvPicPr>
        <p:blipFill>
          <a:blip r:embed="rId13" cstate="print"/>
          <a:srcRect/>
          <a:stretch>
            <a:fillRect/>
          </a:stretch>
        </p:blipFill>
        <p:spPr bwMode="auto">
          <a:xfrm>
            <a:off x="0" y="0"/>
            <a:ext cx="9145588" cy="6859588"/>
          </a:xfrm>
          <a:prstGeom prst="rect">
            <a:avLst/>
          </a:prstGeom>
          <a:noFill/>
        </p:spPr>
      </p:pic>
      <p:sp>
        <p:nvSpPr>
          <p:cNvPr id="1030" name="Rectangle 6"/>
          <p:cNvSpPr>
            <a:spLocks noGrp="1" noChangeArrowheads="1"/>
          </p:cNvSpPr>
          <p:nvPr>
            <p:ph type="sldNum" sz="quarter" idx="4"/>
          </p:nvPr>
        </p:nvSpPr>
        <p:spPr bwMode="auto">
          <a:xfrm>
            <a:off x="838200" y="64008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100">
                <a:solidFill>
                  <a:srgbClr val="005389"/>
                </a:solidFill>
                <a:latin typeface="+mj-lt"/>
              </a:defRPr>
            </a:lvl1pPr>
          </a:lstStyle>
          <a:p>
            <a:fld id="{1FBD1871-8BBA-4319-A3DE-88E4A3DAD528}" type="slidenum">
              <a:rPr lang="en-US"/>
              <a:pPr/>
              <a:t>‹#›</a:t>
            </a:fld>
            <a:endParaRPr lang="en-US"/>
          </a:p>
        </p:txBody>
      </p:sp>
      <p:sp>
        <p:nvSpPr>
          <p:cNvPr id="1026" name="Rectangle 2"/>
          <p:cNvSpPr>
            <a:spLocks noGrp="1" noChangeArrowheads="1"/>
          </p:cNvSpPr>
          <p:nvPr>
            <p:ph type="title"/>
          </p:nvPr>
        </p:nvSpPr>
        <p:spPr bwMode="auto">
          <a:xfrm>
            <a:off x="838200" y="457200"/>
            <a:ext cx="77724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838200" y="1600200"/>
            <a:ext cx="7772400" cy="4114800"/>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1219200" y="6400800"/>
            <a:ext cx="4114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100">
                <a:solidFill>
                  <a:srgbClr val="005389"/>
                </a:solidFill>
                <a:latin typeface="+mj-lt"/>
              </a:defRPr>
            </a:lvl1pPr>
          </a:lstStyle>
          <a:p>
            <a:r>
              <a:rPr lang="en-US"/>
              <a:t>Office of Institutional Research and Policy Studies</a:t>
            </a:r>
          </a:p>
        </p:txBody>
      </p:sp>
      <p:sp>
        <p:nvSpPr>
          <p:cNvPr id="1035" name="Rectangle 11"/>
          <p:cNvSpPr>
            <a:spLocks noChangeArrowheads="1"/>
          </p:cNvSpPr>
          <p:nvPr/>
        </p:nvSpPr>
        <p:spPr bwMode="auto">
          <a:xfrm>
            <a:off x="4572000" y="6400800"/>
            <a:ext cx="2895600" cy="457200"/>
          </a:xfrm>
          <a:prstGeom prst="rect">
            <a:avLst/>
          </a:prstGeom>
          <a:noFill/>
          <a:ln w="9525">
            <a:noFill/>
            <a:miter lim="800000"/>
            <a:headEnd/>
            <a:tailEnd/>
          </a:ln>
        </p:spPr>
        <p:txBody>
          <a:bodyPr/>
          <a:lstStyle/>
          <a:p>
            <a:endParaRPr lang="en-US" sz="1100"/>
          </a:p>
        </p:txBody>
      </p:sp>
      <p:sp>
        <p:nvSpPr>
          <p:cNvPr id="1036" name="Line 12"/>
          <p:cNvSpPr>
            <a:spLocks noChangeShapeType="1"/>
          </p:cNvSpPr>
          <p:nvPr/>
        </p:nvSpPr>
        <p:spPr bwMode="auto">
          <a:xfrm>
            <a:off x="914400" y="6324600"/>
            <a:ext cx="6553200" cy="0"/>
          </a:xfrm>
          <a:prstGeom prst="line">
            <a:avLst/>
          </a:prstGeom>
          <a:noFill/>
          <a:ln w="6350">
            <a:solidFill>
              <a:srgbClr val="2D588D"/>
            </a:solidFill>
            <a:round/>
            <a:headEnd/>
            <a:tailEnd/>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rtl="0" eaLnBrk="1" fontAlgn="base" hangingPunct="1">
        <a:spcBef>
          <a:spcPct val="0"/>
        </a:spcBef>
        <a:spcAft>
          <a:spcPct val="0"/>
        </a:spcAft>
        <a:defRPr sz="2800">
          <a:solidFill>
            <a:srgbClr val="005389"/>
          </a:solidFill>
          <a:latin typeface="+mj-lt"/>
          <a:ea typeface="+mj-ea"/>
          <a:cs typeface="+mj-cs"/>
        </a:defRPr>
      </a:lvl1pPr>
      <a:lvl2pPr algn="l" rtl="0" eaLnBrk="1" fontAlgn="base" hangingPunct="1">
        <a:spcBef>
          <a:spcPct val="0"/>
        </a:spcBef>
        <a:spcAft>
          <a:spcPct val="0"/>
        </a:spcAft>
        <a:defRPr sz="2800">
          <a:solidFill>
            <a:srgbClr val="005389"/>
          </a:solidFill>
          <a:latin typeface="Arial Bold" pitchFamily="1" charset="0"/>
          <a:ea typeface="ヒラギノ角ゴ Pro W3" charset="-128"/>
        </a:defRPr>
      </a:lvl2pPr>
      <a:lvl3pPr algn="l" rtl="0" eaLnBrk="1" fontAlgn="base" hangingPunct="1">
        <a:spcBef>
          <a:spcPct val="0"/>
        </a:spcBef>
        <a:spcAft>
          <a:spcPct val="0"/>
        </a:spcAft>
        <a:defRPr sz="2800">
          <a:solidFill>
            <a:srgbClr val="005389"/>
          </a:solidFill>
          <a:latin typeface="Arial Bold" pitchFamily="1" charset="0"/>
          <a:ea typeface="ヒラギノ角ゴ Pro W3" charset="-128"/>
        </a:defRPr>
      </a:lvl3pPr>
      <a:lvl4pPr algn="l" rtl="0" eaLnBrk="1" fontAlgn="base" hangingPunct="1">
        <a:spcBef>
          <a:spcPct val="0"/>
        </a:spcBef>
        <a:spcAft>
          <a:spcPct val="0"/>
        </a:spcAft>
        <a:defRPr sz="2800">
          <a:solidFill>
            <a:srgbClr val="005389"/>
          </a:solidFill>
          <a:latin typeface="Arial Bold" pitchFamily="1" charset="0"/>
          <a:ea typeface="ヒラギノ角ゴ Pro W3" charset="-128"/>
        </a:defRPr>
      </a:lvl4pPr>
      <a:lvl5pPr algn="l" rtl="0" eaLnBrk="1" fontAlgn="base" hangingPunct="1">
        <a:spcBef>
          <a:spcPct val="0"/>
        </a:spcBef>
        <a:spcAft>
          <a:spcPct val="0"/>
        </a:spcAft>
        <a:defRPr sz="2800">
          <a:solidFill>
            <a:srgbClr val="005389"/>
          </a:solidFill>
          <a:latin typeface="Arial Bold" pitchFamily="1" charset="0"/>
          <a:ea typeface="ヒラギノ角ゴ Pro W3" charset="-128"/>
        </a:defRPr>
      </a:lvl5pPr>
      <a:lvl6pPr marL="457200" algn="l" rtl="0" eaLnBrk="1" fontAlgn="base" hangingPunct="1">
        <a:spcBef>
          <a:spcPct val="0"/>
        </a:spcBef>
        <a:spcAft>
          <a:spcPct val="0"/>
        </a:spcAft>
        <a:defRPr sz="2800">
          <a:solidFill>
            <a:srgbClr val="005389"/>
          </a:solidFill>
          <a:latin typeface="Arial Bold" pitchFamily="1" charset="0"/>
          <a:ea typeface="ヒラギノ角ゴ Pro W3" charset="-128"/>
        </a:defRPr>
      </a:lvl6pPr>
      <a:lvl7pPr marL="914400" algn="l" rtl="0" eaLnBrk="1" fontAlgn="base" hangingPunct="1">
        <a:spcBef>
          <a:spcPct val="0"/>
        </a:spcBef>
        <a:spcAft>
          <a:spcPct val="0"/>
        </a:spcAft>
        <a:defRPr sz="2800">
          <a:solidFill>
            <a:srgbClr val="005389"/>
          </a:solidFill>
          <a:latin typeface="Arial Bold" pitchFamily="1" charset="0"/>
          <a:ea typeface="ヒラギノ角ゴ Pro W3" charset="-128"/>
        </a:defRPr>
      </a:lvl7pPr>
      <a:lvl8pPr marL="1371600" algn="l" rtl="0" eaLnBrk="1" fontAlgn="base" hangingPunct="1">
        <a:spcBef>
          <a:spcPct val="0"/>
        </a:spcBef>
        <a:spcAft>
          <a:spcPct val="0"/>
        </a:spcAft>
        <a:defRPr sz="2800">
          <a:solidFill>
            <a:srgbClr val="005389"/>
          </a:solidFill>
          <a:latin typeface="Arial Bold" pitchFamily="1" charset="0"/>
          <a:ea typeface="ヒラギノ角ゴ Pro W3" charset="-128"/>
        </a:defRPr>
      </a:lvl8pPr>
      <a:lvl9pPr marL="1828800" algn="l" rtl="0" eaLnBrk="1" fontAlgn="base" hangingPunct="1">
        <a:spcBef>
          <a:spcPct val="0"/>
        </a:spcBef>
        <a:spcAft>
          <a:spcPct val="0"/>
        </a:spcAft>
        <a:defRPr sz="2800">
          <a:solidFill>
            <a:srgbClr val="005389"/>
          </a:solidFill>
          <a:latin typeface="Arial Bold" pitchFamily="1" charset="0"/>
          <a:ea typeface="ヒラギノ角ゴ Pro W3" charset="-128"/>
        </a:defRPr>
      </a:lvl9pPr>
    </p:titleStyle>
    <p:bodyStyle>
      <a:lvl1pPr marL="342900" indent="-342900" algn="l" rtl="0" eaLnBrk="1" fontAlgn="base" hangingPunct="1">
        <a:spcBef>
          <a:spcPct val="20000"/>
        </a:spcBef>
        <a:spcAft>
          <a:spcPct val="0"/>
        </a:spcAft>
        <a:buClr>
          <a:srgbClr val="737373"/>
        </a:buClr>
        <a:buChar char="•"/>
        <a:defRPr sz="2000">
          <a:solidFill>
            <a:srgbClr val="005389"/>
          </a:solidFill>
          <a:latin typeface="+mn-lt"/>
          <a:ea typeface="+mn-ea"/>
          <a:cs typeface="+mn-cs"/>
        </a:defRPr>
      </a:lvl1pPr>
      <a:lvl2pPr marL="742950" indent="-285750" algn="l" rtl="0" eaLnBrk="1" fontAlgn="base" hangingPunct="1">
        <a:spcBef>
          <a:spcPct val="20000"/>
        </a:spcBef>
        <a:spcAft>
          <a:spcPct val="0"/>
        </a:spcAft>
        <a:buClr>
          <a:srgbClr val="737373"/>
        </a:buClr>
        <a:buChar char="–"/>
        <a:defRPr>
          <a:solidFill>
            <a:srgbClr val="005389"/>
          </a:solidFill>
          <a:latin typeface="+mj-lt"/>
          <a:ea typeface="+mn-ea"/>
        </a:defRPr>
      </a:lvl2pPr>
      <a:lvl3pPr marL="1085850" indent="-228600" algn="l" rtl="0" eaLnBrk="1" fontAlgn="base" hangingPunct="1">
        <a:spcBef>
          <a:spcPct val="20000"/>
        </a:spcBef>
        <a:spcAft>
          <a:spcPct val="0"/>
        </a:spcAft>
        <a:buClr>
          <a:srgbClr val="005389"/>
        </a:buClr>
        <a:buSzPct val="75000"/>
        <a:buFont typeface="Wingdings 3" pitchFamily="18" charset="2"/>
        <a:buChar char=""/>
        <a:defRPr sz="2200">
          <a:solidFill>
            <a:srgbClr val="737373"/>
          </a:solidFill>
          <a:latin typeface="+mn-lt"/>
          <a:ea typeface="+mn-ea"/>
        </a:defRPr>
      </a:lvl3pPr>
      <a:lvl4pPr marL="1428750" indent="-228600" algn="l" rtl="0" eaLnBrk="1" fontAlgn="base" hangingPunct="1">
        <a:spcBef>
          <a:spcPct val="20000"/>
        </a:spcBef>
        <a:spcAft>
          <a:spcPct val="0"/>
        </a:spcAft>
        <a:buClr>
          <a:srgbClr val="737373"/>
        </a:buClr>
        <a:buChar char="–"/>
        <a:defRPr>
          <a:solidFill>
            <a:srgbClr val="005389"/>
          </a:solidFill>
          <a:latin typeface="+mn-lt"/>
          <a:ea typeface="+mn-ea"/>
        </a:defRPr>
      </a:lvl4pPr>
      <a:lvl5pPr marL="1771650" indent="-228600" algn="l" rtl="0" eaLnBrk="1" fontAlgn="base" hangingPunct="1">
        <a:spcBef>
          <a:spcPct val="20000"/>
        </a:spcBef>
        <a:spcAft>
          <a:spcPct val="0"/>
        </a:spcAft>
        <a:buChar char="»"/>
        <a:defRPr sz="1100">
          <a:solidFill>
            <a:srgbClr val="005389"/>
          </a:solidFill>
          <a:latin typeface="+mj-lt"/>
          <a:ea typeface="+mn-ea"/>
        </a:defRPr>
      </a:lvl5pPr>
      <a:lvl6pPr marL="2228850" indent="-228600" algn="l" rtl="0" eaLnBrk="1" fontAlgn="base" hangingPunct="1">
        <a:spcBef>
          <a:spcPct val="20000"/>
        </a:spcBef>
        <a:spcAft>
          <a:spcPct val="0"/>
        </a:spcAft>
        <a:buChar char="»"/>
        <a:defRPr sz="1100">
          <a:solidFill>
            <a:srgbClr val="005389"/>
          </a:solidFill>
          <a:latin typeface="+mj-lt"/>
          <a:ea typeface="+mn-ea"/>
        </a:defRPr>
      </a:lvl6pPr>
      <a:lvl7pPr marL="2686050" indent="-228600" algn="l" rtl="0" eaLnBrk="1" fontAlgn="base" hangingPunct="1">
        <a:spcBef>
          <a:spcPct val="20000"/>
        </a:spcBef>
        <a:spcAft>
          <a:spcPct val="0"/>
        </a:spcAft>
        <a:buChar char="»"/>
        <a:defRPr sz="1100">
          <a:solidFill>
            <a:srgbClr val="005389"/>
          </a:solidFill>
          <a:latin typeface="+mj-lt"/>
          <a:ea typeface="+mn-ea"/>
        </a:defRPr>
      </a:lvl7pPr>
      <a:lvl8pPr marL="3143250" indent="-228600" algn="l" rtl="0" eaLnBrk="1" fontAlgn="base" hangingPunct="1">
        <a:spcBef>
          <a:spcPct val="20000"/>
        </a:spcBef>
        <a:spcAft>
          <a:spcPct val="0"/>
        </a:spcAft>
        <a:buChar char="»"/>
        <a:defRPr sz="1100">
          <a:solidFill>
            <a:srgbClr val="005389"/>
          </a:solidFill>
          <a:latin typeface="+mj-lt"/>
          <a:ea typeface="+mn-ea"/>
        </a:defRPr>
      </a:lvl8pPr>
      <a:lvl9pPr marL="3600450" indent="-228600" algn="l" rtl="0" eaLnBrk="1" fontAlgn="base" hangingPunct="1">
        <a:spcBef>
          <a:spcPct val="20000"/>
        </a:spcBef>
        <a:spcAft>
          <a:spcPct val="0"/>
        </a:spcAft>
        <a:buChar char="»"/>
        <a:defRPr sz="1100">
          <a:solidFill>
            <a:srgbClr val="005389"/>
          </a:solidFill>
          <a:latin typeface="+mj-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chart" Target="../charts/chart88.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chart" Target="../charts/chart89.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chart" Target="../charts/chart9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105.xml"/><Relationship Id="rId3" Type="http://schemas.openxmlformats.org/officeDocument/2006/relationships/slide" Target="slide31.xml"/><Relationship Id="rId7" Type="http://schemas.openxmlformats.org/officeDocument/2006/relationships/slide" Target="slide48.xml"/><Relationship Id="rId12" Type="http://schemas.openxmlformats.org/officeDocument/2006/relationships/slide" Target="slide88.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46.xml"/><Relationship Id="rId11" Type="http://schemas.openxmlformats.org/officeDocument/2006/relationships/slide" Target="slide80.xml"/><Relationship Id="rId5" Type="http://schemas.openxmlformats.org/officeDocument/2006/relationships/slide" Target="slide44.xml"/><Relationship Id="rId10" Type="http://schemas.openxmlformats.org/officeDocument/2006/relationships/slide" Target="slide71.xml"/><Relationship Id="rId4" Type="http://schemas.openxmlformats.org/officeDocument/2006/relationships/slide" Target="slide38.xml"/><Relationship Id="rId9" Type="http://schemas.openxmlformats.org/officeDocument/2006/relationships/slide" Target="slide64.xml"/><Relationship Id="rId14" Type="http://schemas.openxmlformats.org/officeDocument/2006/relationships/slide" Target="slide107.xml"/></Relationships>
</file>

<file path=ppt/slides/_rels/slide2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762000" y="2057400"/>
            <a:ext cx="8077200" cy="1143000"/>
          </a:xfrm>
        </p:spPr>
        <p:txBody>
          <a:bodyPr/>
          <a:lstStyle/>
          <a:p>
            <a:r>
              <a:rPr lang="en-US" sz="3200" dirty="0" smtClean="0"/>
              <a:t>First Year &amp; Senior Student Experiences</a:t>
            </a:r>
            <a:endParaRPr lang="en-US" sz="3200" dirty="0"/>
          </a:p>
        </p:txBody>
      </p:sp>
      <p:sp>
        <p:nvSpPr>
          <p:cNvPr id="15363" name="Rectangle 3"/>
          <p:cNvSpPr>
            <a:spLocks noGrp="1" noChangeArrowheads="1"/>
          </p:cNvSpPr>
          <p:nvPr>
            <p:ph type="subTitle" idx="1"/>
          </p:nvPr>
        </p:nvSpPr>
        <p:spPr>
          <a:xfrm>
            <a:off x="762000" y="3352800"/>
            <a:ext cx="7162800" cy="1752600"/>
          </a:xfrm>
        </p:spPr>
        <p:txBody>
          <a:bodyPr/>
          <a:lstStyle/>
          <a:p>
            <a:r>
              <a:rPr lang="en-US" dirty="0" smtClean="0"/>
              <a:t>The National Survey of Student Engagement (NSSE) 2011</a:t>
            </a:r>
          </a:p>
        </p:txBody>
      </p:sp>
      <p:sp>
        <p:nvSpPr>
          <p:cNvPr id="15364" name="Line 4"/>
          <p:cNvSpPr>
            <a:spLocks noChangeShapeType="1"/>
          </p:cNvSpPr>
          <p:nvPr/>
        </p:nvSpPr>
        <p:spPr bwMode="auto">
          <a:xfrm>
            <a:off x="869950" y="4572000"/>
            <a:ext cx="3092450" cy="0"/>
          </a:xfrm>
          <a:prstGeom prst="line">
            <a:avLst/>
          </a:prstGeom>
          <a:noFill/>
          <a:ln w="9525">
            <a:solidFill>
              <a:schemeClr val="bg1"/>
            </a:solidFill>
            <a:round/>
            <a:headEnd/>
            <a:tailEnd/>
          </a:ln>
          <a:effectLst/>
        </p:spPr>
        <p:txBody>
          <a:bodyPr wrap="none" anchor="ctr"/>
          <a:lstStyle/>
          <a:p>
            <a:endParaRPr lang="en-US"/>
          </a:p>
        </p:txBody>
      </p:sp>
      <p:sp>
        <p:nvSpPr>
          <p:cNvPr id="15366" name="Text Box 6"/>
          <p:cNvSpPr txBox="1">
            <a:spLocks noChangeArrowheads="1"/>
          </p:cNvSpPr>
          <p:nvPr/>
        </p:nvSpPr>
        <p:spPr bwMode="auto">
          <a:xfrm>
            <a:off x="762000" y="4572000"/>
            <a:ext cx="3581400" cy="457200"/>
          </a:xfrm>
          <a:prstGeom prst="rect">
            <a:avLst/>
          </a:prstGeom>
          <a:noFill/>
          <a:ln w="9525">
            <a:noFill/>
            <a:miter lim="800000"/>
            <a:headEnd/>
            <a:tailEnd/>
          </a:ln>
          <a:effectLst/>
        </p:spPr>
        <p:txBody>
          <a:bodyPr anchor="ctr"/>
          <a:lstStyle/>
          <a:p>
            <a:endParaRPr lang="en-US" sz="1800" baseline="-25000">
              <a:solidFill>
                <a:schemeClr val="bg1"/>
              </a:solidFill>
              <a:latin typeface="Arial Bold" pitchFamily="1" charset="0"/>
              <a:ea typeface="ＭＳ Ｐゴシック" charset="-128"/>
            </a:endParaRPr>
          </a:p>
        </p:txBody>
      </p:sp>
      <p:sp>
        <p:nvSpPr>
          <p:cNvPr id="15367" name="Line 7"/>
          <p:cNvSpPr>
            <a:spLocks noChangeShapeType="1"/>
          </p:cNvSpPr>
          <p:nvPr/>
        </p:nvSpPr>
        <p:spPr bwMode="auto">
          <a:xfrm>
            <a:off x="838200" y="5105400"/>
            <a:ext cx="3124200" cy="0"/>
          </a:xfrm>
          <a:prstGeom prst="line">
            <a:avLst/>
          </a:prstGeom>
          <a:noFill/>
          <a:ln w="9525">
            <a:solidFill>
              <a:schemeClr val="bg1"/>
            </a:solidFill>
            <a:round/>
            <a:headEnd/>
            <a:tailEnd/>
          </a:ln>
          <a:effectLst/>
        </p:spPr>
        <p:txBody>
          <a:bodyPr wrap="none" anchor="ctr"/>
          <a:lstStyle/>
          <a:p>
            <a:endParaRPr lang="en-US"/>
          </a:p>
        </p:txBody>
      </p:sp>
      <p:sp>
        <p:nvSpPr>
          <p:cNvPr id="15368" name="Text Box 8"/>
          <p:cNvSpPr txBox="1">
            <a:spLocks noChangeArrowheads="1"/>
          </p:cNvSpPr>
          <p:nvPr/>
        </p:nvSpPr>
        <p:spPr bwMode="auto">
          <a:xfrm>
            <a:off x="914400" y="4572000"/>
            <a:ext cx="3048000" cy="584775"/>
          </a:xfrm>
          <a:prstGeom prst="rect">
            <a:avLst/>
          </a:prstGeom>
          <a:noFill/>
          <a:ln w="9525">
            <a:noFill/>
            <a:miter lim="800000"/>
            <a:headEnd/>
            <a:tailEnd/>
          </a:ln>
          <a:effectLst/>
        </p:spPr>
        <p:txBody>
          <a:bodyPr>
            <a:spAutoFit/>
          </a:bodyPr>
          <a:lstStyle/>
          <a:p>
            <a:r>
              <a:rPr lang="en-US" sz="1600" dirty="0">
                <a:solidFill>
                  <a:schemeClr val="bg1"/>
                </a:solidFill>
              </a:rPr>
              <a:t>Office of Institutional Research and Policy </a:t>
            </a:r>
            <a:r>
              <a:rPr lang="en-US" sz="1600" dirty="0" smtClean="0">
                <a:solidFill>
                  <a:schemeClr val="bg1"/>
                </a:solidFill>
              </a:rPr>
              <a:t>Studies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 your experience at your institution during the current school year, about how often have </a:t>
            </a:r>
            <a:r>
              <a:rPr lang="en-US" dirty="0" smtClean="0"/>
              <a:t>you made </a:t>
            </a:r>
            <a:r>
              <a:rPr lang="en-US" dirty="0"/>
              <a:t>a class presentation?</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918407429"/>
              </p:ext>
            </p:extLst>
          </p:nvPr>
        </p:nvGraphicFramePr>
        <p:xfrm>
          <a:off x="8382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1352520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2400" dirty="0"/>
              <a:t>To what extent does your institution emphasize </a:t>
            </a:r>
            <a:r>
              <a:rPr lang="en-US" sz="2400" dirty="0" smtClean="0"/>
              <a:t>understanding </a:t>
            </a:r>
            <a:r>
              <a:rPr lang="en-US" sz="2400" dirty="0"/>
              <a:t>people </a:t>
            </a:r>
            <a:r>
              <a:rPr lang="en-US" sz="2400" dirty="0" smtClean="0"/>
              <a:t>of other </a:t>
            </a:r>
            <a:r>
              <a:rPr lang="en-US" sz="2400" dirty="0"/>
              <a:t>racial and ethnic </a:t>
            </a:r>
            <a:br>
              <a:rPr lang="en-US" sz="2400" dirty="0"/>
            </a:br>
            <a:r>
              <a:rPr lang="en-US" sz="2400" dirty="0"/>
              <a:t>backgrounds?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882080670"/>
              </p:ext>
            </p:extLst>
          </p:nvPr>
        </p:nvGraphicFramePr>
        <p:xfrm>
          <a:off x="685800" y="1828800"/>
          <a:ext cx="77724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4"/>
          <p:cNvSpPr>
            <a:spLocks noGrp="1"/>
          </p:cNvSpPr>
          <p:nvPr>
            <p:ph type="ftr" sz="quarter" idx="11"/>
          </p:nvPr>
        </p:nvSpPr>
        <p:spPr/>
        <p:txBody>
          <a:bodyPr/>
          <a:lstStyle/>
          <a:p>
            <a:r>
              <a:rPr lang="en-US"/>
              <a:t>Office of Institutional Research and Policy Studies</a:t>
            </a:r>
            <a:endParaRPr lang="en-US">
              <a:solidFill>
                <a:schemeClr val="tx1"/>
              </a:solidFill>
              <a:latin typeface="Arial" charset="0"/>
            </a:endParaRPr>
          </a:p>
        </p:txBody>
      </p:sp>
    </p:spTree>
    <p:extLst>
      <p:ext uri="{BB962C8B-B14F-4D97-AF65-F5344CB8AC3E}">
        <p14:creationId xmlns:p14="http://schemas.microsoft.com/office/powerpoint/2010/main" val="957375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2400" dirty="0"/>
              <a:t>To what extent does your institution emphasize </a:t>
            </a:r>
            <a:r>
              <a:rPr lang="en-US" sz="2400" dirty="0" smtClean="0"/>
              <a:t>solving </a:t>
            </a:r>
            <a:r>
              <a:rPr lang="en-US" sz="2400" dirty="0"/>
              <a:t>complex real-world problems?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754661372"/>
              </p:ext>
            </p:extLst>
          </p:nvPr>
        </p:nvGraphicFramePr>
        <p:xfrm>
          <a:off x="685800" y="1828800"/>
          <a:ext cx="77724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4"/>
          <p:cNvSpPr>
            <a:spLocks noGrp="1"/>
          </p:cNvSpPr>
          <p:nvPr>
            <p:ph type="ftr" sz="quarter" idx="11"/>
          </p:nvPr>
        </p:nvSpPr>
        <p:spPr/>
        <p:txBody>
          <a:bodyPr/>
          <a:lstStyle/>
          <a:p>
            <a:r>
              <a:rPr lang="en-US"/>
              <a:t>Office of Institutional Research and Policy Studies</a:t>
            </a:r>
            <a:endParaRPr lang="en-US">
              <a:solidFill>
                <a:schemeClr val="tx1"/>
              </a:solidFill>
              <a:latin typeface="Arial" charset="0"/>
            </a:endParaRPr>
          </a:p>
        </p:txBody>
      </p:sp>
    </p:spTree>
    <p:extLst>
      <p:ext uri="{BB962C8B-B14F-4D97-AF65-F5344CB8AC3E}">
        <p14:creationId xmlns:p14="http://schemas.microsoft.com/office/powerpoint/2010/main" val="918071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2400" dirty="0"/>
              <a:t>To what extent does your institution emphasize </a:t>
            </a:r>
            <a:r>
              <a:rPr lang="en-US" sz="2400" dirty="0" smtClean="0"/>
              <a:t>developing </a:t>
            </a:r>
            <a:r>
              <a:rPr lang="en-US" sz="2400" dirty="0"/>
              <a:t>a personal code </a:t>
            </a:r>
            <a:r>
              <a:rPr lang="en-US" sz="2400" dirty="0" smtClean="0"/>
              <a:t>of </a:t>
            </a:r>
            <a:r>
              <a:rPr lang="en-US" sz="2400" dirty="0"/>
              <a:t>values and ethics?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75600396"/>
              </p:ext>
            </p:extLst>
          </p:nvPr>
        </p:nvGraphicFramePr>
        <p:xfrm>
          <a:off x="685800" y="1828800"/>
          <a:ext cx="77724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4"/>
          <p:cNvSpPr>
            <a:spLocks noGrp="1"/>
          </p:cNvSpPr>
          <p:nvPr>
            <p:ph type="ftr" sz="quarter" idx="11"/>
          </p:nvPr>
        </p:nvSpPr>
        <p:spPr/>
        <p:txBody>
          <a:bodyPr/>
          <a:lstStyle/>
          <a:p>
            <a:r>
              <a:rPr lang="en-US"/>
              <a:t>Office of Institutional Research and Policy Studies</a:t>
            </a:r>
            <a:endParaRPr lang="en-US">
              <a:solidFill>
                <a:schemeClr val="tx1"/>
              </a:solidFill>
              <a:latin typeface="Arial" charset="0"/>
            </a:endParaRPr>
          </a:p>
        </p:txBody>
      </p:sp>
    </p:spTree>
    <p:extLst>
      <p:ext uri="{BB962C8B-B14F-4D97-AF65-F5344CB8AC3E}">
        <p14:creationId xmlns:p14="http://schemas.microsoft.com/office/powerpoint/2010/main" val="2792477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2400" dirty="0"/>
              <a:t>To what extent does your institution emphasize </a:t>
            </a:r>
            <a:r>
              <a:rPr lang="en-US" sz="2400" dirty="0" smtClean="0"/>
              <a:t>contributing </a:t>
            </a:r>
            <a:r>
              <a:rPr lang="en-US" sz="2400" dirty="0"/>
              <a:t>to the welfare </a:t>
            </a:r>
            <a:r>
              <a:rPr lang="en-US" sz="2400" dirty="0" smtClean="0"/>
              <a:t>of </a:t>
            </a:r>
            <a:r>
              <a:rPr lang="en-US" sz="2400" dirty="0"/>
              <a:t>your community?</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919417168"/>
              </p:ext>
            </p:extLst>
          </p:nvPr>
        </p:nvGraphicFramePr>
        <p:xfrm>
          <a:off x="685800" y="1828800"/>
          <a:ext cx="77724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4"/>
          <p:cNvSpPr>
            <a:spLocks noGrp="1"/>
          </p:cNvSpPr>
          <p:nvPr>
            <p:ph type="ftr" sz="quarter" idx="11"/>
          </p:nvPr>
        </p:nvSpPr>
        <p:spPr/>
        <p:txBody>
          <a:bodyPr/>
          <a:lstStyle/>
          <a:p>
            <a:r>
              <a:rPr lang="en-US"/>
              <a:t>Office of Institutional Research and Policy Studies</a:t>
            </a:r>
            <a:endParaRPr lang="en-US">
              <a:solidFill>
                <a:schemeClr val="tx1"/>
              </a:solidFill>
              <a:latin typeface="Arial" charset="0"/>
            </a:endParaRPr>
          </a:p>
        </p:txBody>
      </p:sp>
    </p:spTree>
    <p:extLst>
      <p:ext uri="{BB962C8B-B14F-4D97-AF65-F5344CB8AC3E}">
        <p14:creationId xmlns:p14="http://schemas.microsoft.com/office/powerpoint/2010/main" val="3787887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2400" dirty="0"/>
              <a:t>To what extent does your institution emphasize </a:t>
            </a:r>
            <a:r>
              <a:rPr lang="en-US" sz="2400" dirty="0" smtClean="0"/>
              <a:t>developing </a:t>
            </a:r>
            <a:r>
              <a:rPr lang="en-US" sz="2400" dirty="0"/>
              <a:t>a deepened sense of spirituality?</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474305189"/>
              </p:ext>
            </p:extLst>
          </p:nvPr>
        </p:nvGraphicFramePr>
        <p:xfrm>
          <a:off x="685800" y="1828800"/>
          <a:ext cx="77724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4"/>
          <p:cNvSpPr>
            <a:spLocks noGrp="1"/>
          </p:cNvSpPr>
          <p:nvPr>
            <p:ph type="ftr" sz="quarter" idx="11"/>
          </p:nvPr>
        </p:nvSpPr>
        <p:spPr/>
        <p:txBody>
          <a:bodyPr/>
          <a:lstStyle/>
          <a:p>
            <a:r>
              <a:rPr lang="en-US"/>
              <a:t>Office of Institutional Research and Policy Studies</a:t>
            </a:r>
            <a:endParaRPr lang="en-US">
              <a:solidFill>
                <a:schemeClr val="tx1"/>
              </a:solidFill>
              <a:latin typeface="Arial" charset="0"/>
            </a:endParaRPr>
          </a:p>
        </p:txBody>
      </p:sp>
    </p:spTree>
    <p:extLst>
      <p:ext uri="{BB962C8B-B14F-4D97-AF65-F5344CB8AC3E}">
        <p14:creationId xmlns:p14="http://schemas.microsoft.com/office/powerpoint/2010/main" val="1690760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Academic Advising</a:t>
            </a:r>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2312885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Overall, how would you evaluate the quality of academic advising you have received at your institution?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43424109"/>
              </p:ext>
            </p:extLst>
          </p:nvPr>
        </p:nvGraphicFramePr>
        <p:xfrm>
          <a:off x="838200" y="19050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3931099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Satisfaction</a:t>
            </a:r>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2824514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would you evaluate your entire educational experience at this institution?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68441746"/>
              </p:ext>
            </p:extLst>
          </p:nvPr>
        </p:nvGraphicFramePr>
        <p:xfrm>
          <a:off x="838200" y="19050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3957439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you could start over again, would you go to the same institution you are now attending?</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1340085"/>
              </p:ext>
            </p:extLst>
          </p:nvPr>
        </p:nvGraphicFramePr>
        <p:xfrm>
          <a:off x="838200" y="19050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898865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 your experience at your institution during the current school year, about how often have </a:t>
            </a:r>
            <a:r>
              <a:rPr lang="en-US" dirty="0" smtClean="0"/>
              <a:t>you prepared </a:t>
            </a:r>
            <a:r>
              <a:rPr lang="en-US" dirty="0"/>
              <a:t>two or more drafts of </a:t>
            </a:r>
            <a:br>
              <a:rPr lang="en-US" dirty="0"/>
            </a:br>
            <a:r>
              <a:rPr lang="en-US" dirty="0"/>
              <a:t>a paper or assignment before turning it in</a:t>
            </a:r>
            <a:r>
              <a:rPr lang="en-US" dirty="0" smtClean="0"/>
              <a:t>?</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56671563"/>
              </p:ext>
            </p:extLst>
          </p:nvPr>
        </p:nvGraphicFramePr>
        <p:xfrm>
          <a:off x="838200" y="21336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2357539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dirty="0"/>
              <a:t>In your experience at your institution during the current school year, about how often have you </a:t>
            </a:r>
            <a:r>
              <a:rPr lang="en-US" sz="2400" dirty="0" smtClean="0"/>
              <a:t>worked </a:t>
            </a:r>
            <a:r>
              <a:rPr lang="en-US" sz="2400" dirty="0"/>
              <a:t>on a paper or project that required integrating ideas or information from various sources</a:t>
            </a:r>
            <a:r>
              <a:rPr lang="en-US" sz="2400" dirty="0" smtClean="0"/>
              <a:t>?</a:t>
            </a:r>
            <a:endParaRPr lang="en-US" sz="24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712350653"/>
              </p:ext>
            </p:extLst>
          </p:nvPr>
        </p:nvGraphicFramePr>
        <p:xfrm>
          <a:off x="838200" y="21336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4237108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81000"/>
            <a:ext cx="7772400" cy="990600"/>
          </a:xfrm>
        </p:spPr>
        <p:txBody>
          <a:bodyPr/>
          <a:lstStyle/>
          <a:p>
            <a:r>
              <a:rPr lang="en-US" sz="2400" dirty="0"/>
              <a:t>In your experience at your institution during the current school year, about how often have you Included diverse perspectives (different races, religions, genders, political beliefs, etc.) in class discussions or writing assignments?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811063087"/>
              </p:ext>
            </p:extLst>
          </p:nvPr>
        </p:nvGraphicFramePr>
        <p:xfrm>
          <a:off x="838200" y="2133600"/>
          <a:ext cx="7772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3425602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81000"/>
            <a:ext cx="7772400" cy="990600"/>
          </a:xfrm>
        </p:spPr>
        <p:txBody>
          <a:bodyPr/>
          <a:lstStyle/>
          <a:p>
            <a:r>
              <a:rPr lang="en-US" sz="2400" dirty="0"/>
              <a:t>In your experience at your institution during the current school year, about how often have you </a:t>
            </a:r>
            <a:r>
              <a:rPr lang="en-US" sz="2400" dirty="0" smtClean="0"/>
              <a:t>come </a:t>
            </a:r>
            <a:r>
              <a:rPr lang="en-US" sz="2400" dirty="0"/>
              <a:t>to class without completing readings or assignments?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850368402"/>
              </p:ext>
            </p:extLst>
          </p:nvPr>
        </p:nvGraphicFramePr>
        <p:xfrm>
          <a:off x="838200" y="21336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2246341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81000"/>
            <a:ext cx="7772400" cy="990600"/>
          </a:xfrm>
        </p:spPr>
        <p:txBody>
          <a:bodyPr/>
          <a:lstStyle/>
          <a:p>
            <a:r>
              <a:rPr lang="en-US" sz="2400" dirty="0"/>
              <a:t>In your experience at your institution during the current school year, about how often have you </a:t>
            </a:r>
            <a:r>
              <a:rPr lang="en-US" sz="2400" dirty="0" smtClean="0"/>
              <a:t>worked </a:t>
            </a:r>
            <a:r>
              <a:rPr lang="en-US" sz="2400" dirty="0"/>
              <a:t>with other students </a:t>
            </a:r>
            <a:r>
              <a:rPr lang="en-US" sz="2400" dirty="0" smtClean="0"/>
              <a:t>on </a:t>
            </a:r>
            <a:r>
              <a:rPr lang="en-US" sz="2400" dirty="0"/>
              <a:t>projects during class?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491146128"/>
              </p:ext>
            </p:extLst>
          </p:nvPr>
        </p:nvGraphicFramePr>
        <p:xfrm>
          <a:off x="838200" y="21336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3465063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81000"/>
            <a:ext cx="7772400" cy="990600"/>
          </a:xfrm>
        </p:spPr>
        <p:txBody>
          <a:bodyPr/>
          <a:lstStyle/>
          <a:p>
            <a:r>
              <a:rPr lang="en-US" sz="2400" dirty="0"/>
              <a:t>In your experience at your institution during the current school year, about how often have you </a:t>
            </a:r>
            <a:r>
              <a:rPr lang="en-US" sz="2400" dirty="0" smtClean="0"/>
              <a:t>worked </a:t>
            </a:r>
            <a:r>
              <a:rPr lang="en-US" sz="2400" dirty="0"/>
              <a:t>with classmates outside of class to prepare class assignments?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664830738"/>
              </p:ext>
            </p:extLst>
          </p:nvPr>
        </p:nvGraphicFramePr>
        <p:xfrm>
          <a:off x="838200" y="21336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3825422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81000"/>
            <a:ext cx="7772400" cy="990600"/>
          </a:xfrm>
        </p:spPr>
        <p:txBody>
          <a:bodyPr/>
          <a:lstStyle/>
          <a:p>
            <a:r>
              <a:rPr lang="en-US" sz="2400" dirty="0"/>
              <a:t>In your experience at your institution during the current school year, about how often have you </a:t>
            </a:r>
            <a:r>
              <a:rPr lang="en-US" sz="2400" dirty="0" smtClean="0"/>
              <a:t>put </a:t>
            </a:r>
            <a:r>
              <a:rPr lang="en-US" sz="2400" dirty="0"/>
              <a:t>together ideas or concepts from different courses when completing assignments or during class discussions?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682799988"/>
              </p:ext>
            </p:extLst>
          </p:nvPr>
        </p:nvGraphicFramePr>
        <p:xfrm>
          <a:off x="838200" y="21336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2480608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81000"/>
            <a:ext cx="7772400" cy="990600"/>
          </a:xfrm>
        </p:spPr>
        <p:txBody>
          <a:bodyPr/>
          <a:lstStyle/>
          <a:p>
            <a:r>
              <a:rPr lang="en-US" sz="2400" dirty="0"/>
              <a:t>In your experience at your institution during the current school year, about how often have you </a:t>
            </a:r>
            <a:r>
              <a:rPr lang="en-US" sz="2400" dirty="0" smtClean="0"/>
              <a:t>tutored </a:t>
            </a:r>
            <a:r>
              <a:rPr lang="en-US" sz="2400" dirty="0"/>
              <a:t>or taught other students (paid or voluntary)?</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193871721"/>
              </p:ext>
            </p:extLst>
          </p:nvPr>
        </p:nvGraphicFramePr>
        <p:xfrm>
          <a:off x="838200" y="21336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3292908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81000"/>
            <a:ext cx="7772400" cy="990600"/>
          </a:xfrm>
        </p:spPr>
        <p:txBody>
          <a:bodyPr/>
          <a:lstStyle/>
          <a:p>
            <a:r>
              <a:rPr lang="en-US" sz="2400" dirty="0"/>
              <a:t>In your experience at your institution during the current school year, about how often have you </a:t>
            </a:r>
            <a:r>
              <a:rPr lang="en-US" sz="2400" dirty="0" smtClean="0"/>
              <a:t>participated </a:t>
            </a:r>
            <a:r>
              <a:rPr lang="en-US" sz="2400" dirty="0"/>
              <a:t>in a community-based project (e.g. service learning) as part of a regular course?</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66627917"/>
              </p:ext>
            </p:extLst>
          </p:nvPr>
        </p:nvGraphicFramePr>
        <p:xfrm>
          <a:off x="838200" y="21336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2486539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from the 2011 National Survey of Student Engagement</a:t>
            </a:r>
            <a:endParaRPr lang="en-US" dirty="0"/>
          </a:p>
        </p:txBody>
      </p:sp>
      <p:sp>
        <p:nvSpPr>
          <p:cNvPr id="3" name="Content Placeholder 2"/>
          <p:cNvSpPr>
            <a:spLocks noGrp="1"/>
          </p:cNvSpPr>
          <p:nvPr>
            <p:ph idx="1"/>
          </p:nvPr>
        </p:nvSpPr>
        <p:spPr/>
        <p:txBody>
          <a:bodyPr/>
          <a:lstStyle/>
          <a:p>
            <a:r>
              <a:rPr lang="en-US" sz="1800" dirty="0" smtClean="0"/>
              <a:t>Student Characteristics (</a:t>
            </a:r>
            <a:r>
              <a:rPr lang="en-US" sz="1800" dirty="0" smtClean="0">
                <a:hlinkClick r:id="rId2" action="ppaction://hlinksldjump"/>
              </a:rPr>
              <a:t>Slide 3</a:t>
            </a:r>
            <a:r>
              <a:rPr lang="en-US" sz="1800" dirty="0" smtClean="0"/>
              <a:t>)</a:t>
            </a:r>
          </a:p>
          <a:p>
            <a:r>
              <a:rPr lang="en-US" sz="1800" dirty="0" smtClean="0"/>
              <a:t>Academic and Intellectual Experiences (</a:t>
            </a:r>
            <a:r>
              <a:rPr lang="en-US" sz="1800" dirty="0" smtClean="0">
                <a:hlinkClick r:id="rId2" action="ppaction://hlinksldjump"/>
              </a:rPr>
              <a:t>Slide 8</a:t>
            </a:r>
            <a:r>
              <a:rPr lang="en-US" sz="1800" dirty="0" smtClean="0"/>
              <a:t>)</a:t>
            </a:r>
          </a:p>
          <a:p>
            <a:r>
              <a:rPr lang="en-US" sz="1800" dirty="0" smtClean="0"/>
              <a:t>Mental Activities (</a:t>
            </a:r>
            <a:r>
              <a:rPr lang="en-US" sz="1800" dirty="0" smtClean="0">
                <a:hlinkClick r:id="rId3" action="ppaction://hlinksldjump"/>
              </a:rPr>
              <a:t>Slide 31</a:t>
            </a:r>
            <a:r>
              <a:rPr lang="en-US" sz="1800" dirty="0" smtClean="0"/>
              <a:t>)</a:t>
            </a:r>
          </a:p>
          <a:p>
            <a:r>
              <a:rPr lang="en-US" sz="1800" dirty="0" smtClean="0"/>
              <a:t>Reading and Writing (</a:t>
            </a:r>
            <a:r>
              <a:rPr lang="en-US" sz="1800" dirty="0" smtClean="0">
                <a:hlinkClick r:id="rId4" action="ppaction://hlinksldjump"/>
              </a:rPr>
              <a:t>Slide 38</a:t>
            </a:r>
            <a:r>
              <a:rPr lang="en-US" sz="1800" dirty="0" smtClean="0"/>
              <a:t>)</a:t>
            </a:r>
          </a:p>
          <a:p>
            <a:r>
              <a:rPr lang="en-US" sz="1800" dirty="0" smtClean="0"/>
              <a:t>Problem Sets (</a:t>
            </a:r>
            <a:r>
              <a:rPr lang="en-US" sz="1800" dirty="0" smtClean="0">
                <a:hlinkClick r:id="rId5" action="ppaction://hlinksldjump"/>
              </a:rPr>
              <a:t>Slide 44</a:t>
            </a:r>
            <a:r>
              <a:rPr lang="en-US" sz="1800" dirty="0" smtClean="0"/>
              <a:t>)</a:t>
            </a:r>
          </a:p>
          <a:p>
            <a:r>
              <a:rPr lang="en-US" sz="1800" dirty="0" smtClean="0"/>
              <a:t>Examinations (</a:t>
            </a:r>
            <a:r>
              <a:rPr lang="en-US" sz="1800" dirty="0" smtClean="0">
                <a:hlinkClick r:id="rId6" action="ppaction://hlinksldjump"/>
              </a:rPr>
              <a:t>Slide 46</a:t>
            </a:r>
            <a:r>
              <a:rPr lang="en-US" sz="1800" dirty="0" smtClean="0"/>
              <a:t>)</a:t>
            </a:r>
          </a:p>
          <a:p>
            <a:r>
              <a:rPr lang="en-US" sz="1800" dirty="0" smtClean="0"/>
              <a:t>Additional Collegiate Experiences (</a:t>
            </a:r>
            <a:r>
              <a:rPr lang="en-US" sz="1800" dirty="0" smtClean="0">
                <a:hlinkClick r:id="rId7" action="ppaction://hlinksldjump"/>
              </a:rPr>
              <a:t>Slide 48</a:t>
            </a:r>
            <a:r>
              <a:rPr lang="en-US" sz="1800" dirty="0" smtClean="0"/>
              <a:t>)</a:t>
            </a:r>
          </a:p>
          <a:p>
            <a:r>
              <a:rPr lang="en-US" sz="1800" dirty="0" smtClean="0"/>
              <a:t>Enriching Educational Experiences (</a:t>
            </a:r>
            <a:r>
              <a:rPr lang="en-US" sz="1800" dirty="0" smtClean="0">
                <a:hlinkClick r:id="rId8" action="ppaction://hlinksldjump"/>
              </a:rPr>
              <a:t>Slide 55</a:t>
            </a:r>
            <a:r>
              <a:rPr lang="en-US" sz="1800" dirty="0" smtClean="0"/>
              <a:t>)</a:t>
            </a:r>
          </a:p>
          <a:p>
            <a:r>
              <a:rPr lang="en-US" sz="1800" dirty="0" smtClean="0"/>
              <a:t>Quality of Relationships (</a:t>
            </a:r>
            <a:r>
              <a:rPr lang="en-US" sz="1800" dirty="0" smtClean="0">
                <a:hlinkClick r:id="rId9" action="ppaction://hlinksldjump"/>
              </a:rPr>
              <a:t>Slide 64</a:t>
            </a:r>
            <a:r>
              <a:rPr lang="en-US" sz="1800" dirty="0" smtClean="0"/>
              <a:t>)</a:t>
            </a:r>
          </a:p>
          <a:p>
            <a:r>
              <a:rPr lang="en-US" sz="1800" dirty="0" smtClean="0"/>
              <a:t>Time Usage (</a:t>
            </a:r>
            <a:r>
              <a:rPr lang="en-US" sz="1800" dirty="0" smtClean="0">
                <a:hlinkClick r:id="rId10" action="ppaction://hlinksldjump"/>
              </a:rPr>
              <a:t>Slide 71</a:t>
            </a:r>
            <a:r>
              <a:rPr lang="en-US" sz="1800" dirty="0" smtClean="0"/>
              <a:t>)</a:t>
            </a:r>
          </a:p>
          <a:p>
            <a:r>
              <a:rPr lang="en-US" sz="1800" dirty="0" smtClean="0"/>
              <a:t>Institutional Environment (</a:t>
            </a:r>
            <a:r>
              <a:rPr lang="en-US" sz="1800" dirty="0" smtClean="0">
                <a:hlinkClick r:id="rId11" action="ppaction://hlinksldjump"/>
              </a:rPr>
              <a:t>Slide 80</a:t>
            </a:r>
            <a:r>
              <a:rPr lang="en-US" sz="1800" dirty="0" smtClean="0"/>
              <a:t>)</a:t>
            </a:r>
          </a:p>
          <a:p>
            <a:r>
              <a:rPr lang="en-US" sz="1800" dirty="0" smtClean="0"/>
              <a:t>Educational and Personal Growth (</a:t>
            </a:r>
            <a:r>
              <a:rPr lang="en-US" sz="1800" dirty="0" smtClean="0">
                <a:hlinkClick r:id="rId12" action="ppaction://hlinksldjump"/>
              </a:rPr>
              <a:t>Slide 88</a:t>
            </a:r>
            <a:r>
              <a:rPr lang="en-US" sz="1800" dirty="0" smtClean="0"/>
              <a:t>)</a:t>
            </a:r>
          </a:p>
          <a:p>
            <a:r>
              <a:rPr lang="en-US" sz="1800" dirty="0" smtClean="0"/>
              <a:t>Academic Advising (</a:t>
            </a:r>
            <a:r>
              <a:rPr lang="en-US" sz="1800" dirty="0" smtClean="0">
                <a:hlinkClick r:id="rId13" action="ppaction://hlinksldjump"/>
              </a:rPr>
              <a:t>Slide 105</a:t>
            </a:r>
            <a:r>
              <a:rPr lang="en-US" sz="1800" dirty="0" smtClean="0"/>
              <a:t>)</a:t>
            </a:r>
          </a:p>
          <a:p>
            <a:r>
              <a:rPr lang="en-US" sz="1800" dirty="0" smtClean="0"/>
              <a:t>Satisfaction (</a:t>
            </a:r>
            <a:r>
              <a:rPr lang="en-US" sz="1800" dirty="0" smtClean="0">
                <a:hlinkClick r:id="rId14" action="ppaction://hlinksldjump"/>
              </a:rPr>
              <a:t>Slide 107</a:t>
            </a:r>
            <a:r>
              <a:rPr lang="en-US" sz="1800" dirty="0" smtClean="0"/>
              <a:t>)</a:t>
            </a:r>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a:p>
        </p:txBody>
      </p:sp>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1924528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81000"/>
            <a:ext cx="7772400" cy="990600"/>
          </a:xfrm>
        </p:spPr>
        <p:txBody>
          <a:bodyPr/>
          <a:lstStyle/>
          <a:p>
            <a:r>
              <a:rPr lang="en-US" sz="2400" dirty="0"/>
              <a:t>In your experience at your institution during the current school year, about how often have you </a:t>
            </a:r>
            <a:r>
              <a:rPr lang="en-US" sz="2400" dirty="0" smtClean="0"/>
              <a:t>used </a:t>
            </a:r>
            <a:r>
              <a:rPr lang="en-US" sz="2400" dirty="0"/>
              <a:t>an electronic medium (listserv, chat group, Internet, instant messaging, etc.) to discuss or complete an assignment?</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961935401"/>
              </p:ext>
            </p:extLst>
          </p:nvPr>
        </p:nvGraphicFramePr>
        <p:xfrm>
          <a:off x="838200" y="21336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2080190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81000"/>
            <a:ext cx="7772400" cy="990600"/>
          </a:xfrm>
        </p:spPr>
        <p:txBody>
          <a:bodyPr/>
          <a:lstStyle/>
          <a:p>
            <a:r>
              <a:rPr lang="en-US" sz="2400" dirty="0"/>
              <a:t>In your experience at your institution during the current school year, about how often have you </a:t>
            </a:r>
            <a:r>
              <a:rPr lang="en-US" sz="2400" dirty="0" smtClean="0"/>
              <a:t>used </a:t>
            </a:r>
            <a:r>
              <a:rPr lang="en-US" sz="2400" dirty="0"/>
              <a:t>e-mail to communicate with an instructor?</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796345488"/>
              </p:ext>
            </p:extLst>
          </p:nvPr>
        </p:nvGraphicFramePr>
        <p:xfrm>
          <a:off x="838200" y="21336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2149076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81000"/>
            <a:ext cx="7772400" cy="990600"/>
          </a:xfrm>
        </p:spPr>
        <p:txBody>
          <a:bodyPr/>
          <a:lstStyle/>
          <a:p>
            <a:r>
              <a:rPr lang="en-US" sz="2400" dirty="0"/>
              <a:t>In your experience at your institution during the current school year, about how often have you </a:t>
            </a:r>
            <a:r>
              <a:rPr lang="en-US" sz="2400" dirty="0" smtClean="0"/>
              <a:t>discussed </a:t>
            </a:r>
            <a:r>
              <a:rPr lang="en-US" sz="2400" dirty="0"/>
              <a:t>grades or assignments with an instructor?</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286804179"/>
              </p:ext>
            </p:extLst>
          </p:nvPr>
        </p:nvGraphicFramePr>
        <p:xfrm>
          <a:off x="838200" y="21336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2412714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81000"/>
            <a:ext cx="7772400" cy="990600"/>
          </a:xfrm>
        </p:spPr>
        <p:txBody>
          <a:bodyPr/>
          <a:lstStyle/>
          <a:p>
            <a:r>
              <a:rPr lang="en-US" sz="2400" dirty="0"/>
              <a:t>In your experience at your institution during the current school year, about how often have you </a:t>
            </a:r>
            <a:r>
              <a:rPr lang="en-US" sz="2400" dirty="0" smtClean="0"/>
              <a:t>talked </a:t>
            </a:r>
            <a:r>
              <a:rPr lang="en-US" sz="2400" dirty="0"/>
              <a:t>about career plans with a faculty member or advisor?</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617251045"/>
              </p:ext>
            </p:extLst>
          </p:nvPr>
        </p:nvGraphicFramePr>
        <p:xfrm>
          <a:off x="838200" y="21336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3922767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81000"/>
            <a:ext cx="7772400" cy="990600"/>
          </a:xfrm>
        </p:spPr>
        <p:txBody>
          <a:bodyPr/>
          <a:lstStyle/>
          <a:p>
            <a:r>
              <a:rPr lang="en-US" sz="2400" dirty="0"/>
              <a:t>In your experience at your institution during the current school year, about how often have you </a:t>
            </a:r>
            <a:r>
              <a:rPr lang="en-US" sz="2400" dirty="0" smtClean="0"/>
              <a:t>discussed </a:t>
            </a:r>
            <a:r>
              <a:rPr lang="en-US" sz="2400" dirty="0"/>
              <a:t>ideas from your readings or classes with faculty members outside of class?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754956579"/>
              </p:ext>
            </p:extLst>
          </p:nvPr>
        </p:nvGraphicFramePr>
        <p:xfrm>
          <a:off x="838200" y="21336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1570157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81000"/>
            <a:ext cx="7772400" cy="990600"/>
          </a:xfrm>
        </p:spPr>
        <p:txBody>
          <a:bodyPr/>
          <a:lstStyle/>
          <a:p>
            <a:r>
              <a:rPr lang="en-US" sz="2400" dirty="0"/>
              <a:t>In your experience at your institution during the current school year, about how often have you </a:t>
            </a:r>
            <a:r>
              <a:rPr lang="en-US" sz="2400" dirty="0" smtClean="0"/>
              <a:t>received </a:t>
            </a:r>
            <a:r>
              <a:rPr lang="en-US" sz="2400" dirty="0"/>
              <a:t>prompt written or oral feedback from faculty on your academic performance?</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122094001"/>
              </p:ext>
            </p:extLst>
          </p:nvPr>
        </p:nvGraphicFramePr>
        <p:xfrm>
          <a:off x="838200" y="21336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759931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81000"/>
            <a:ext cx="7772400" cy="990600"/>
          </a:xfrm>
        </p:spPr>
        <p:txBody>
          <a:bodyPr/>
          <a:lstStyle/>
          <a:p>
            <a:r>
              <a:rPr lang="en-US" sz="2400" dirty="0"/>
              <a:t>In your experience at your institution during the current school year, about how often have you </a:t>
            </a:r>
            <a:r>
              <a:rPr lang="en-US" sz="2400" dirty="0" smtClean="0"/>
              <a:t>worked </a:t>
            </a:r>
            <a:r>
              <a:rPr lang="en-US" sz="2400" dirty="0"/>
              <a:t>harder than you thought you could to meet an instructor's standards or expectations?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92015617"/>
              </p:ext>
            </p:extLst>
          </p:nvPr>
        </p:nvGraphicFramePr>
        <p:xfrm>
          <a:off x="838200" y="21336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1717814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81000"/>
            <a:ext cx="7772400" cy="990600"/>
          </a:xfrm>
        </p:spPr>
        <p:txBody>
          <a:bodyPr/>
          <a:lstStyle/>
          <a:p>
            <a:r>
              <a:rPr lang="en-US" sz="2400" dirty="0"/>
              <a:t>In your experience at your institution during the current school year, about how often have you </a:t>
            </a:r>
            <a:r>
              <a:rPr lang="en-US" sz="2400" dirty="0" smtClean="0"/>
              <a:t>worked </a:t>
            </a:r>
            <a:r>
              <a:rPr lang="en-US" sz="2400" dirty="0"/>
              <a:t>with faculty members on activities other than coursework (committees, orientation, student life activities, etc.)?</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503791105"/>
              </p:ext>
            </p:extLst>
          </p:nvPr>
        </p:nvGraphicFramePr>
        <p:xfrm>
          <a:off x="838200" y="21336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2086336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81000"/>
            <a:ext cx="7772400" cy="990600"/>
          </a:xfrm>
        </p:spPr>
        <p:txBody>
          <a:bodyPr/>
          <a:lstStyle/>
          <a:p>
            <a:r>
              <a:rPr lang="en-US" sz="2400" dirty="0"/>
              <a:t>In your experience at your institution during the current school year, about how often have you </a:t>
            </a:r>
            <a:r>
              <a:rPr lang="en-US" sz="2400" dirty="0" smtClean="0"/>
              <a:t>discussed </a:t>
            </a:r>
            <a:r>
              <a:rPr lang="en-US" sz="2400" dirty="0"/>
              <a:t>ideas from your readings or classes with others outside of class (students, family members, co-workers, etc</a:t>
            </a:r>
            <a:r>
              <a:rPr lang="en-US" sz="2400" dirty="0" smtClean="0"/>
              <a:t>.)?</a:t>
            </a:r>
            <a:endParaRPr lang="en-US" sz="24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887902299"/>
              </p:ext>
            </p:extLst>
          </p:nvPr>
        </p:nvGraphicFramePr>
        <p:xfrm>
          <a:off x="838200" y="21336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1587205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81000"/>
            <a:ext cx="7772400" cy="990600"/>
          </a:xfrm>
        </p:spPr>
        <p:txBody>
          <a:bodyPr/>
          <a:lstStyle/>
          <a:p>
            <a:r>
              <a:rPr lang="en-US" sz="2400" dirty="0"/>
              <a:t>In your experience at your institution during the current school year, about how often have you </a:t>
            </a:r>
            <a:r>
              <a:rPr lang="en-US" sz="2400" dirty="0" smtClean="0"/>
              <a:t>had </a:t>
            </a:r>
            <a:r>
              <a:rPr lang="en-US" sz="2400" dirty="0"/>
              <a:t>serious conversations with students of a different race or ethnicity than your own?</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90228466"/>
              </p:ext>
            </p:extLst>
          </p:nvPr>
        </p:nvGraphicFramePr>
        <p:xfrm>
          <a:off x="838200" y="21336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2442928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Student Characteristics</a:t>
            </a:r>
            <a:endParaRPr lang="en-US" dirty="0"/>
          </a:p>
        </p:txBody>
      </p:sp>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2671875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81000"/>
            <a:ext cx="7772400" cy="990600"/>
          </a:xfrm>
        </p:spPr>
        <p:txBody>
          <a:bodyPr/>
          <a:lstStyle/>
          <a:p>
            <a:r>
              <a:rPr lang="en-US" sz="2400" dirty="0"/>
              <a:t>In your experience at your institution during the current school year, about how often have you </a:t>
            </a:r>
            <a:r>
              <a:rPr lang="en-US" sz="2400" dirty="0" smtClean="0"/>
              <a:t>had </a:t>
            </a:r>
            <a:r>
              <a:rPr lang="en-US" sz="2400" dirty="0"/>
              <a:t>serious conversations with students who are very different from you in terms of their religious beliefs, political opinions, or personal values?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402450080"/>
              </p:ext>
            </p:extLst>
          </p:nvPr>
        </p:nvGraphicFramePr>
        <p:xfrm>
          <a:off x="838200" y="21336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4246953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Activities</a:t>
            </a:r>
            <a:endParaRPr lang="en-US" dirty="0"/>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2499220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33600"/>
            <a:ext cx="7772400" cy="990600"/>
          </a:xfrm>
        </p:spPr>
        <p:txBody>
          <a:bodyPr/>
          <a:lstStyle/>
          <a:p>
            <a:r>
              <a:rPr lang="en-US" dirty="0"/>
              <a:t>During the current school year, how much has your coursework emphasized the following mental activities? </a:t>
            </a:r>
          </a:p>
        </p:txBody>
      </p:sp>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3072512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81000"/>
            <a:ext cx="7772400" cy="990600"/>
          </a:xfrm>
        </p:spPr>
        <p:txBody>
          <a:bodyPr/>
          <a:lstStyle/>
          <a:p>
            <a:r>
              <a:rPr lang="en-US" sz="2400" dirty="0"/>
              <a:t>Coursework emphasizes: Memorizing facts, ideas, or methods from your courses and readings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565170549"/>
              </p:ext>
            </p:extLst>
          </p:nvPr>
        </p:nvGraphicFramePr>
        <p:xfrm>
          <a:off x="838200" y="21336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935841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81000"/>
            <a:ext cx="7772400" cy="990600"/>
          </a:xfrm>
        </p:spPr>
        <p:txBody>
          <a:bodyPr/>
          <a:lstStyle/>
          <a:p>
            <a:r>
              <a:rPr lang="en-US" sz="2400" dirty="0"/>
              <a:t>Coursework emphasizes: Analyzing the basic elements of an idea, experience, or theory</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275163409"/>
              </p:ext>
            </p:extLst>
          </p:nvPr>
        </p:nvGraphicFramePr>
        <p:xfrm>
          <a:off x="838200" y="21336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3489319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81000"/>
            <a:ext cx="7772400" cy="990600"/>
          </a:xfrm>
        </p:spPr>
        <p:txBody>
          <a:bodyPr/>
          <a:lstStyle/>
          <a:p>
            <a:r>
              <a:rPr lang="en-US" sz="2400" dirty="0"/>
              <a:t>Coursework emphasizes: Synthesizing and organizing ideas, information, or experiences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922390289"/>
              </p:ext>
            </p:extLst>
          </p:nvPr>
        </p:nvGraphicFramePr>
        <p:xfrm>
          <a:off x="838200" y="21336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1768948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81000"/>
            <a:ext cx="7772400" cy="990600"/>
          </a:xfrm>
        </p:spPr>
        <p:txBody>
          <a:bodyPr/>
          <a:lstStyle/>
          <a:p>
            <a:r>
              <a:rPr lang="en-US" sz="2400" dirty="0"/>
              <a:t>Coursework emphasizes: Making judgments about the value of information, arguments, or methods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929093573"/>
              </p:ext>
            </p:extLst>
          </p:nvPr>
        </p:nvGraphicFramePr>
        <p:xfrm>
          <a:off x="838200" y="21336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913604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81000"/>
            <a:ext cx="7772400" cy="990600"/>
          </a:xfrm>
        </p:spPr>
        <p:txBody>
          <a:bodyPr/>
          <a:lstStyle/>
          <a:p>
            <a:r>
              <a:rPr lang="en-US" sz="2400" dirty="0"/>
              <a:t>Coursework emphasizes: Applying theories or concepts to practical problems or in new situations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391549559"/>
              </p:ext>
            </p:extLst>
          </p:nvPr>
        </p:nvGraphicFramePr>
        <p:xfrm>
          <a:off x="838200" y="21336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2565924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and Writing</a:t>
            </a:r>
            <a:endParaRPr lang="en-US" dirty="0"/>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219393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dirty="0" smtClean="0"/>
              <a:t>Number </a:t>
            </a:r>
            <a:r>
              <a:rPr lang="en-US" sz="2400" dirty="0"/>
              <a:t>of assigned textbooks, books, or </a:t>
            </a:r>
            <a:br>
              <a:rPr lang="en-US" sz="2400" dirty="0"/>
            </a:br>
            <a:r>
              <a:rPr lang="en-US" sz="2400" dirty="0"/>
              <a:t>book-length packs of course </a:t>
            </a:r>
            <a:r>
              <a:rPr lang="en-US" sz="2400" dirty="0" smtClean="0"/>
              <a:t>readings during the current school year.</a:t>
            </a:r>
            <a:r>
              <a:rPr lang="en-US" sz="2400" dirty="0"/>
              <a:t/>
            </a:r>
            <a:br>
              <a:rPr lang="en-US" sz="2400" dirty="0"/>
            </a:br>
            <a:r>
              <a:rPr lang="en-US" sz="1800" i="1" dirty="0"/>
              <a:t>1=None, 2=1-4, 3=5-10, 4=11-20, 5=More than 20</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13423159"/>
              </p:ext>
            </p:extLst>
          </p:nvPr>
        </p:nvGraphicFramePr>
        <p:xfrm>
          <a:off x="838200" y="2209800"/>
          <a:ext cx="7772400" cy="35052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2631408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533400"/>
            <a:ext cx="8229600" cy="1143000"/>
          </a:xfrm>
        </p:spPr>
        <p:txBody>
          <a:bodyPr/>
          <a:lstStyle/>
          <a:p>
            <a:r>
              <a:rPr lang="en-US" sz="2600" dirty="0" smtClean="0"/>
              <a:t>2011 UMass Boston Respondent Characteristics*</a:t>
            </a:r>
            <a:endParaRPr lang="en-US" sz="2600" dirty="0"/>
          </a:p>
        </p:txBody>
      </p:sp>
      <p:sp>
        <p:nvSpPr>
          <p:cNvPr id="2" name="Text Placeholder 1"/>
          <p:cNvSpPr>
            <a:spLocks noGrp="1"/>
          </p:cNvSpPr>
          <p:nvPr>
            <p:ph type="body" idx="1"/>
          </p:nvPr>
        </p:nvSpPr>
        <p:spPr/>
        <p:txBody>
          <a:bodyPr/>
          <a:lstStyle/>
          <a:p>
            <a:r>
              <a:rPr lang="en-US" dirty="0" smtClean="0"/>
              <a:t>First Year Students</a:t>
            </a:r>
            <a:endParaRPr lang="en-US" dirty="0"/>
          </a:p>
        </p:txBody>
      </p:sp>
      <p:sp>
        <p:nvSpPr>
          <p:cNvPr id="3" name="Content Placeholder 2"/>
          <p:cNvSpPr>
            <a:spLocks noGrp="1"/>
          </p:cNvSpPr>
          <p:nvPr>
            <p:ph sz="half" idx="2"/>
          </p:nvPr>
        </p:nvSpPr>
        <p:spPr/>
        <p:txBody>
          <a:bodyPr/>
          <a:lstStyle/>
          <a:p>
            <a:r>
              <a:rPr lang="en-US" dirty="0" smtClean="0"/>
              <a:t>332 respondents </a:t>
            </a:r>
            <a:br>
              <a:rPr lang="en-US" dirty="0" smtClean="0"/>
            </a:br>
            <a:r>
              <a:rPr lang="en-US" i="1" dirty="0" smtClean="0"/>
              <a:t>(26% response rate)</a:t>
            </a:r>
          </a:p>
          <a:p>
            <a:r>
              <a:rPr lang="en-US" dirty="0" smtClean="0"/>
              <a:t>91% full-time students</a:t>
            </a:r>
          </a:p>
          <a:p>
            <a:r>
              <a:rPr lang="en-US" dirty="0" smtClean="0"/>
              <a:t>58% female/42% male</a:t>
            </a:r>
          </a:p>
          <a:p>
            <a:r>
              <a:rPr lang="en-US" dirty="0" smtClean="0"/>
              <a:t>12% international students</a:t>
            </a:r>
          </a:p>
          <a:p>
            <a:r>
              <a:rPr lang="en-US" dirty="0" smtClean="0"/>
              <a:t>10% “non-traditional” </a:t>
            </a:r>
            <a:br>
              <a:rPr lang="en-US" dirty="0" smtClean="0"/>
            </a:br>
            <a:r>
              <a:rPr lang="en-US" i="1" dirty="0" smtClean="0"/>
              <a:t>(24 or older)</a:t>
            </a:r>
          </a:p>
          <a:p>
            <a:r>
              <a:rPr lang="en-US" dirty="0" smtClean="0"/>
              <a:t>12% transfers</a:t>
            </a:r>
            <a:endParaRPr lang="en-US" dirty="0"/>
          </a:p>
        </p:txBody>
      </p:sp>
      <p:sp>
        <p:nvSpPr>
          <p:cNvPr id="5" name="Text Placeholder 4"/>
          <p:cNvSpPr>
            <a:spLocks noGrp="1"/>
          </p:cNvSpPr>
          <p:nvPr>
            <p:ph type="body" sz="quarter" idx="3"/>
          </p:nvPr>
        </p:nvSpPr>
        <p:spPr/>
        <p:txBody>
          <a:bodyPr/>
          <a:lstStyle/>
          <a:p>
            <a:r>
              <a:rPr lang="en-US" dirty="0" smtClean="0"/>
              <a:t>Senior Students</a:t>
            </a:r>
            <a:endParaRPr lang="en-US" dirty="0"/>
          </a:p>
        </p:txBody>
      </p:sp>
      <p:sp>
        <p:nvSpPr>
          <p:cNvPr id="6" name="Content Placeholder 5"/>
          <p:cNvSpPr>
            <a:spLocks noGrp="1"/>
          </p:cNvSpPr>
          <p:nvPr>
            <p:ph sz="quarter" idx="4"/>
          </p:nvPr>
        </p:nvSpPr>
        <p:spPr/>
        <p:txBody>
          <a:bodyPr/>
          <a:lstStyle/>
          <a:p>
            <a:r>
              <a:rPr lang="en-US" dirty="0" smtClean="0"/>
              <a:t>778 respondents </a:t>
            </a:r>
            <a:br>
              <a:rPr lang="en-US" dirty="0" smtClean="0"/>
            </a:br>
            <a:r>
              <a:rPr lang="en-US" i="1" dirty="0" smtClean="0"/>
              <a:t>(25% response rate)</a:t>
            </a:r>
          </a:p>
          <a:p>
            <a:r>
              <a:rPr lang="en-US" dirty="0" smtClean="0"/>
              <a:t>74% full-time students</a:t>
            </a:r>
          </a:p>
          <a:p>
            <a:r>
              <a:rPr lang="en-US" dirty="0" smtClean="0"/>
              <a:t>60% female/40% male</a:t>
            </a:r>
          </a:p>
          <a:p>
            <a:r>
              <a:rPr lang="en-US" dirty="0" smtClean="0"/>
              <a:t>14% international students</a:t>
            </a:r>
          </a:p>
          <a:p>
            <a:r>
              <a:rPr lang="en-US" dirty="0" smtClean="0"/>
              <a:t>66% “non-traditional” </a:t>
            </a:r>
            <a:br>
              <a:rPr lang="en-US" dirty="0" smtClean="0"/>
            </a:br>
            <a:r>
              <a:rPr lang="en-US" i="1" dirty="0" smtClean="0"/>
              <a:t>(24 or older)</a:t>
            </a:r>
          </a:p>
          <a:p>
            <a:r>
              <a:rPr lang="en-US" dirty="0" smtClean="0"/>
              <a:t>75% transfers</a:t>
            </a:r>
            <a:endParaRPr lang="en-US" dirty="0"/>
          </a:p>
        </p:txBody>
      </p:sp>
      <p:sp>
        <p:nvSpPr>
          <p:cNvPr id="4" name="Footer Placeholder 4"/>
          <p:cNvSpPr>
            <a:spLocks noGrp="1"/>
          </p:cNvSpPr>
          <p:nvPr>
            <p:ph type="ftr" sz="quarter" idx="11"/>
          </p:nvPr>
        </p:nvSpPr>
        <p:spPr/>
        <p:txBody>
          <a:bodyPr/>
          <a:lstStyle/>
          <a:p>
            <a:r>
              <a:rPr lang="en-US" dirty="0"/>
              <a:t>Office of Institutional Research and Policy Studies</a:t>
            </a:r>
            <a:endParaRPr lang="en-US" dirty="0">
              <a:solidFill>
                <a:schemeClr val="tx1"/>
              </a:solidFill>
              <a:latin typeface="Arial" charset="0"/>
            </a:endParaRPr>
          </a:p>
        </p:txBody>
      </p:sp>
      <p:sp>
        <p:nvSpPr>
          <p:cNvPr id="9" name="Footer Placeholder 4"/>
          <p:cNvSpPr txBox="1">
            <a:spLocks/>
          </p:cNvSpPr>
          <p:nvPr/>
        </p:nvSpPr>
        <p:spPr bwMode="auto">
          <a:xfrm>
            <a:off x="4419600" y="5791200"/>
            <a:ext cx="4114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1100" kern="1200">
                <a:solidFill>
                  <a:srgbClr val="005389"/>
                </a:solidFill>
                <a:latin typeface="+mj-lt"/>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128"/>
                <a:cs typeface="+mn-cs"/>
              </a:defRPr>
            </a:lvl5pPr>
            <a:lvl6pPr marL="2286000" algn="l" defTabSz="914400" rtl="0" eaLnBrk="1" latinLnBrk="0" hangingPunct="1">
              <a:defRPr sz="2400" kern="1200">
                <a:solidFill>
                  <a:schemeClr val="tx1"/>
                </a:solidFill>
                <a:latin typeface="Arial" charset="0"/>
                <a:ea typeface="ヒラギノ角ゴ Pro W3" charset="-128"/>
                <a:cs typeface="+mn-cs"/>
              </a:defRPr>
            </a:lvl6pPr>
            <a:lvl7pPr marL="2743200" algn="l" defTabSz="914400" rtl="0" eaLnBrk="1" latinLnBrk="0" hangingPunct="1">
              <a:defRPr sz="2400" kern="1200">
                <a:solidFill>
                  <a:schemeClr val="tx1"/>
                </a:solidFill>
                <a:latin typeface="Arial" charset="0"/>
                <a:ea typeface="ヒラギノ角ゴ Pro W3" charset="-128"/>
                <a:cs typeface="+mn-cs"/>
              </a:defRPr>
            </a:lvl7pPr>
            <a:lvl8pPr marL="3200400" algn="l" defTabSz="914400" rtl="0" eaLnBrk="1" latinLnBrk="0" hangingPunct="1">
              <a:defRPr sz="2400" kern="1200">
                <a:solidFill>
                  <a:schemeClr val="tx1"/>
                </a:solidFill>
                <a:latin typeface="Arial" charset="0"/>
                <a:ea typeface="ヒラギノ角ゴ Pro W3" charset="-128"/>
                <a:cs typeface="+mn-cs"/>
              </a:defRPr>
            </a:lvl8pPr>
            <a:lvl9pPr marL="3657600" algn="l" defTabSz="914400" rtl="0" eaLnBrk="1" latinLnBrk="0" hangingPunct="1">
              <a:defRPr sz="2400" kern="1200">
                <a:solidFill>
                  <a:schemeClr val="tx1"/>
                </a:solidFill>
                <a:latin typeface="Arial" charset="0"/>
                <a:ea typeface="ヒラギノ角ゴ Pro W3" charset="-128"/>
                <a:cs typeface="+mn-cs"/>
              </a:defRPr>
            </a:lvl9pPr>
          </a:lstStyle>
          <a:p>
            <a:r>
              <a:rPr lang="en-US" i="1" dirty="0" smtClean="0"/>
              <a:t>* Please note: These characteristics are self-reported.</a:t>
            </a:r>
            <a:endParaRPr lang="en-US" i="1" dirty="0">
              <a:solidFill>
                <a:schemeClr val="tx1"/>
              </a:solidFill>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dirty="0"/>
              <a:t>Number of books read on your own (not assigned) for personal enjoyment or academic </a:t>
            </a:r>
            <a:r>
              <a:rPr lang="en-US" sz="2400" dirty="0" smtClean="0"/>
              <a:t>enrichment during the current school year.</a:t>
            </a:r>
            <a:r>
              <a:rPr lang="en-US" dirty="0"/>
              <a:t/>
            </a:r>
            <a:br>
              <a:rPr lang="en-US" dirty="0"/>
            </a:br>
            <a:r>
              <a:rPr lang="en-US" sz="1800" i="1" dirty="0"/>
              <a:t>1=None, 2=1-4, 3=5-10, 4=11-20, 5=More than 20</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612113064"/>
              </p:ext>
            </p:extLst>
          </p:nvPr>
        </p:nvGraphicFramePr>
        <p:xfrm>
          <a:off x="838200" y="2209800"/>
          <a:ext cx="7772400" cy="35052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1831195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dirty="0"/>
              <a:t>Number of written papers or reports of 20 pages or </a:t>
            </a:r>
            <a:r>
              <a:rPr lang="en-US" sz="2400" dirty="0" smtClean="0"/>
              <a:t>more during the current school year.</a:t>
            </a:r>
            <a:r>
              <a:rPr lang="en-US" dirty="0"/>
              <a:t/>
            </a:r>
            <a:br>
              <a:rPr lang="en-US" dirty="0"/>
            </a:br>
            <a:r>
              <a:rPr lang="en-US" sz="1800" i="1" dirty="0"/>
              <a:t>1=None, 2=1-4, 3=5-10, 4=11-20, 5=More than 20</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47398691"/>
              </p:ext>
            </p:extLst>
          </p:nvPr>
        </p:nvGraphicFramePr>
        <p:xfrm>
          <a:off x="838200" y="2209800"/>
          <a:ext cx="7772400" cy="35052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349108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dirty="0"/>
              <a:t>Number of written papers or reports between 5 and 19 </a:t>
            </a:r>
            <a:r>
              <a:rPr lang="en-US" sz="2400" dirty="0" smtClean="0"/>
              <a:t>pages during the current school year.</a:t>
            </a:r>
            <a:r>
              <a:rPr lang="en-US" dirty="0"/>
              <a:t/>
            </a:r>
            <a:br>
              <a:rPr lang="en-US" dirty="0"/>
            </a:br>
            <a:r>
              <a:rPr lang="en-US" sz="1800" i="1" dirty="0"/>
              <a:t>1=None, 2=1-4, 3=5-10, 4=11-20, 5=More than 20</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05533869"/>
              </p:ext>
            </p:extLst>
          </p:nvPr>
        </p:nvGraphicFramePr>
        <p:xfrm>
          <a:off x="838200" y="2209800"/>
          <a:ext cx="7772400" cy="35052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840035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dirty="0"/>
              <a:t>Number of written papers or reports of fewer than 5 </a:t>
            </a:r>
            <a:r>
              <a:rPr lang="en-US" sz="2400" dirty="0" smtClean="0"/>
              <a:t>pages during the current school year.</a:t>
            </a:r>
            <a:r>
              <a:rPr lang="en-US" dirty="0"/>
              <a:t/>
            </a:r>
            <a:br>
              <a:rPr lang="en-US" dirty="0"/>
            </a:br>
            <a:r>
              <a:rPr lang="en-US" sz="1800" i="1" dirty="0"/>
              <a:t>1=None, 2=1-4, 3=5-10, 4=11-20, 5=More than 20</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25952457"/>
              </p:ext>
            </p:extLst>
          </p:nvPr>
        </p:nvGraphicFramePr>
        <p:xfrm>
          <a:off x="838200" y="2209800"/>
          <a:ext cx="7772400" cy="35052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1767531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Sets</a:t>
            </a:r>
            <a:endParaRPr lang="en-US" dirty="0"/>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3163818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dirty="0" smtClean="0"/>
              <a:t>In </a:t>
            </a:r>
            <a:r>
              <a:rPr lang="en-US" sz="2400" dirty="0"/>
              <a:t>a typical week, how many homework problem sets do you complete </a:t>
            </a:r>
            <a:r>
              <a:rPr lang="en-US" sz="2400" dirty="0" smtClean="0"/>
              <a:t>that </a:t>
            </a:r>
            <a:r>
              <a:rPr lang="en-US" sz="2400" dirty="0"/>
              <a:t>take you more than an hour to complete?</a:t>
            </a:r>
            <a:r>
              <a:rPr lang="en-US" dirty="0"/>
              <a:t/>
            </a:r>
            <a:br>
              <a:rPr lang="en-US" dirty="0"/>
            </a:br>
            <a:r>
              <a:rPr lang="en-US" sz="1800" i="1" dirty="0"/>
              <a:t>1=None, 2=1-2, 3=3-4, 4=5-6, 5=More than 6</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38649086"/>
              </p:ext>
            </p:extLst>
          </p:nvPr>
        </p:nvGraphicFramePr>
        <p:xfrm>
          <a:off x="838200" y="2209800"/>
          <a:ext cx="7772400" cy="35052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4255861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Examinations</a:t>
            </a:r>
            <a:endParaRPr lang="en-US" dirty="0"/>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2612458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dirty="0" smtClean="0"/>
              <a:t>To what extent did </a:t>
            </a:r>
            <a:r>
              <a:rPr lang="en-US" sz="2400" dirty="0"/>
              <a:t>your examinations during the current school year </a:t>
            </a:r>
            <a:r>
              <a:rPr lang="en-US" sz="2400" dirty="0" smtClean="0"/>
              <a:t>challenged </a:t>
            </a:r>
            <a:r>
              <a:rPr lang="en-US" sz="2400" dirty="0"/>
              <a:t>you to do your best work.?</a:t>
            </a:r>
            <a:r>
              <a:rPr lang="en-US" dirty="0"/>
              <a:t/>
            </a:r>
            <a:br>
              <a:rPr lang="en-US" dirty="0"/>
            </a:br>
            <a:r>
              <a:rPr lang="en-US" sz="1800" i="1" dirty="0"/>
              <a:t>1=Very little to 7=Very much</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27877484"/>
              </p:ext>
            </p:extLst>
          </p:nvPr>
        </p:nvGraphicFramePr>
        <p:xfrm>
          <a:off x="838200" y="2209800"/>
          <a:ext cx="7772400" cy="35052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2855247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Collegiate Experiences</a:t>
            </a:r>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679881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81000"/>
            <a:ext cx="7772400" cy="990600"/>
          </a:xfrm>
        </p:spPr>
        <p:txBody>
          <a:bodyPr/>
          <a:lstStyle/>
          <a:p>
            <a:r>
              <a:rPr lang="en-US" sz="2400" i="1" dirty="0" smtClean="0"/>
              <a:t>During the current school year, about how often have you done each of the following? </a:t>
            </a:r>
            <a:r>
              <a:rPr lang="en-US" sz="2400" dirty="0" smtClean="0"/>
              <a:t/>
            </a:r>
            <a:br>
              <a:rPr lang="en-US" sz="2400" dirty="0" smtClean="0"/>
            </a:br>
            <a:r>
              <a:rPr lang="en-US" sz="2400" dirty="0" smtClean="0"/>
              <a:t>Attended </a:t>
            </a:r>
            <a:r>
              <a:rPr lang="en-US" sz="2400" dirty="0"/>
              <a:t>an art exhibit, play, dance, music, theater, or other performance</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597781469"/>
              </p:ext>
            </p:extLst>
          </p:nvPr>
        </p:nvGraphicFramePr>
        <p:xfrm>
          <a:off x="838200" y="21336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3780360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Student Race/Ethnicity</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274067697"/>
              </p:ext>
            </p:extLst>
          </p:nvPr>
        </p:nvGraphicFramePr>
        <p:xfrm>
          <a:off x="838200" y="1600200"/>
          <a:ext cx="7772400" cy="4079240"/>
        </p:xfrm>
        <a:graphic>
          <a:graphicData uri="http://schemas.openxmlformats.org/drawingml/2006/table">
            <a:tbl>
              <a:tblPr firstRow="1" bandRow="1">
                <a:tableStyleId>{073A0DAA-6AF3-43AB-8588-CEC1D06C72B9}</a:tableStyleId>
              </a:tblPr>
              <a:tblGrid>
                <a:gridCol w="5105400"/>
                <a:gridCol w="1295400"/>
                <a:gridCol w="1371600"/>
              </a:tblGrid>
              <a:tr h="370840">
                <a:tc>
                  <a:txBody>
                    <a:bodyPr/>
                    <a:lstStyle/>
                    <a:p>
                      <a:pPr algn="ctr"/>
                      <a:endParaRPr lang="en-US" dirty="0"/>
                    </a:p>
                  </a:txBody>
                  <a:tcPr/>
                </a:tc>
                <a:tc>
                  <a:txBody>
                    <a:bodyPr/>
                    <a:lstStyle/>
                    <a:p>
                      <a:pPr algn="ctr"/>
                      <a:r>
                        <a:rPr lang="en-US" dirty="0" smtClean="0"/>
                        <a:t>First Year</a:t>
                      </a:r>
                      <a:endParaRPr lang="en-US" dirty="0"/>
                    </a:p>
                  </a:txBody>
                  <a:tcPr/>
                </a:tc>
                <a:tc>
                  <a:txBody>
                    <a:bodyPr/>
                    <a:lstStyle/>
                    <a:p>
                      <a:pPr algn="ctr"/>
                      <a:r>
                        <a:rPr lang="en-US" dirty="0" smtClean="0"/>
                        <a:t>Senior</a:t>
                      </a:r>
                      <a:endParaRPr lang="en-US" dirty="0"/>
                    </a:p>
                  </a:txBody>
                  <a:tcPr/>
                </a:tc>
              </a:tr>
              <a:tr h="370840">
                <a:tc>
                  <a:txBody>
                    <a:bodyPr/>
                    <a:lstStyle/>
                    <a:p>
                      <a:pPr algn="l" fontAlgn="b"/>
                      <a:r>
                        <a:rPr lang="en-US" sz="2000" u="none" strike="noStrike" dirty="0" smtClean="0">
                          <a:effectLst/>
                        </a:rPr>
                        <a:t>American </a:t>
                      </a:r>
                      <a:r>
                        <a:rPr lang="en-US" sz="2000" u="none" strike="noStrike" dirty="0">
                          <a:effectLst/>
                        </a:rPr>
                        <a:t>Indian/Native American</a:t>
                      </a:r>
                      <a:endParaRPr lang="en-US" sz="2000" b="0" i="0" u="none" strike="noStrike" dirty="0">
                        <a:solidFill>
                          <a:srgbClr val="000000"/>
                        </a:solidFill>
                        <a:effectLst/>
                        <a:latin typeface="+mn-lt"/>
                      </a:endParaRPr>
                    </a:p>
                  </a:txBody>
                  <a:tcPr marL="9525" marR="9525" marT="9525" marB="0" anchor="b"/>
                </a:tc>
                <a:tc>
                  <a:txBody>
                    <a:bodyPr/>
                    <a:lstStyle/>
                    <a:p>
                      <a:pPr algn="r" fontAlgn="b"/>
                      <a:r>
                        <a:rPr lang="en-US" sz="2000" u="none" strike="noStrike" dirty="0">
                          <a:effectLst/>
                        </a:rPr>
                        <a:t>1%</a:t>
                      </a:r>
                      <a:endParaRPr lang="en-US" sz="2000" b="0" i="0" u="none" strike="noStrike" dirty="0">
                        <a:solidFill>
                          <a:srgbClr val="000000"/>
                        </a:solidFill>
                        <a:effectLst/>
                        <a:latin typeface="+mn-lt"/>
                      </a:endParaRPr>
                    </a:p>
                  </a:txBody>
                  <a:tcPr marL="9525" marR="85725" marT="9525" marB="0" anchor="b"/>
                </a:tc>
                <a:tc>
                  <a:txBody>
                    <a:bodyPr/>
                    <a:lstStyle/>
                    <a:p>
                      <a:pPr algn="r" fontAlgn="b"/>
                      <a:r>
                        <a:rPr lang="en-US" sz="2000" u="none" strike="noStrike" dirty="0">
                          <a:effectLst/>
                        </a:rPr>
                        <a:t>0%</a:t>
                      </a:r>
                      <a:endParaRPr lang="en-US" sz="2000" b="0" i="0" u="none" strike="noStrike" dirty="0">
                        <a:solidFill>
                          <a:srgbClr val="000000"/>
                        </a:solidFill>
                        <a:effectLst/>
                        <a:latin typeface="+mn-lt"/>
                      </a:endParaRPr>
                    </a:p>
                  </a:txBody>
                  <a:tcPr marL="9525" marR="85725" marT="9525" marB="0" anchor="b"/>
                </a:tc>
              </a:tr>
              <a:tr h="370840">
                <a:tc>
                  <a:txBody>
                    <a:bodyPr/>
                    <a:lstStyle/>
                    <a:p>
                      <a:pPr algn="l" fontAlgn="b"/>
                      <a:r>
                        <a:rPr lang="en-US" sz="2000" u="none" strike="noStrike" dirty="0">
                          <a:effectLst/>
                        </a:rPr>
                        <a:t>Asian/Asian </a:t>
                      </a:r>
                      <a:r>
                        <a:rPr lang="en-US" sz="2000" u="none" strike="noStrike" dirty="0" smtClean="0">
                          <a:effectLst/>
                        </a:rPr>
                        <a:t>American/Pacific Islander</a:t>
                      </a:r>
                      <a:endParaRPr lang="en-US" sz="2000" b="0" i="0" u="none" strike="noStrike" dirty="0">
                        <a:solidFill>
                          <a:srgbClr val="000000"/>
                        </a:solidFill>
                        <a:effectLst/>
                        <a:latin typeface="+mn-lt"/>
                      </a:endParaRPr>
                    </a:p>
                  </a:txBody>
                  <a:tcPr marL="9525" marR="9525" marT="9525" marB="0" anchor="b"/>
                </a:tc>
                <a:tc>
                  <a:txBody>
                    <a:bodyPr/>
                    <a:lstStyle/>
                    <a:p>
                      <a:pPr algn="r" fontAlgn="b"/>
                      <a:r>
                        <a:rPr lang="en-US" sz="2000" u="none" strike="noStrike">
                          <a:effectLst/>
                        </a:rPr>
                        <a:t>23%</a:t>
                      </a:r>
                      <a:endParaRPr lang="en-US" sz="2000" b="0" i="0" u="none" strike="noStrike">
                        <a:solidFill>
                          <a:srgbClr val="000000"/>
                        </a:solidFill>
                        <a:effectLst/>
                        <a:latin typeface="+mn-lt"/>
                      </a:endParaRPr>
                    </a:p>
                  </a:txBody>
                  <a:tcPr marL="9525" marR="85725" marT="9525" marB="0" anchor="b"/>
                </a:tc>
                <a:tc>
                  <a:txBody>
                    <a:bodyPr/>
                    <a:lstStyle/>
                    <a:p>
                      <a:pPr algn="r" fontAlgn="b"/>
                      <a:r>
                        <a:rPr lang="en-US" sz="2000" u="none" strike="noStrike">
                          <a:effectLst/>
                        </a:rPr>
                        <a:t>14%</a:t>
                      </a:r>
                      <a:endParaRPr lang="en-US" sz="2000" b="0" i="0" u="none" strike="noStrike">
                        <a:solidFill>
                          <a:srgbClr val="000000"/>
                        </a:solidFill>
                        <a:effectLst/>
                        <a:latin typeface="+mn-lt"/>
                      </a:endParaRPr>
                    </a:p>
                  </a:txBody>
                  <a:tcPr marL="9525" marR="85725" marT="9525" marB="0" anchor="b"/>
                </a:tc>
              </a:tr>
              <a:tr h="370840">
                <a:tc>
                  <a:txBody>
                    <a:bodyPr/>
                    <a:lstStyle/>
                    <a:p>
                      <a:pPr algn="l" fontAlgn="b"/>
                      <a:r>
                        <a:rPr lang="en-US" sz="2000" u="none" strike="noStrike" dirty="0">
                          <a:effectLst/>
                        </a:rPr>
                        <a:t>Black/African American</a:t>
                      </a:r>
                      <a:endParaRPr lang="en-US" sz="2000" b="0" i="0" u="none" strike="noStrike" dirty="0">
                        <a:solidFill>
                          <a:srgbClr val="000000"/>
                        </a:solidFill>
                        <a:effectLst/>
                        <a:latin typeface="+mn-lt"/>
                      </a:endParaRPr>
                    </a:p>
                  </a:txBody>
                  <a:tcPr marL="9525" marR="9525" marT="9525" marB="0" anchor="b"/>
                </a:tc>
                <a:tc>
                  <a:txBody>
                    <a:bodyPr/>
                    <a:lstStyle/>
                    <a:p>
                      <a:pPr algn="r" fontAlgn="b"/>
                      <a:r>
                        <a:rPr lang="en-US" sz="2000" u="none" strike="noStrike">
                          <a:effectLst/>
                        </a:rPr>
                        <a:t>9%</a:t>
                      </a:r>
                      <a:endParaRPr lang="en-US" sz="2000" b="0" i="0" u="none" strike="noStrike">
                        <a:solidFill>
                          <a:srgbClr val="000000"/>
                        </a:solidFill>
                        <a:effectLst/>
                        <a:latin typeface="+mn-lt"/>
                      </a:endParaRPr>
                    </a:p>
                  </a:txBody>
                  <a:tcPr marL="9525" marR="85725" marT="9525" marB="0" anchor="b"/>
                </a:tc>
                <a:tc>
                  <a:txBody>
                    <a:bodyPr/>
                    <a:lstStyle/>
                    <a:p>
                      <a:pPr algn="r" fontAlgn="b"/>
                      <a:r>
                        <a:rPr lang="en-US" sz="2000" u="none" strike="noStrike">
                          <a:effectLst/>
                        </a:rPr>
                        <a:t>17%</a:t>
                      </a:r>
                      <a:endParaRPr lang="en-US" sz="2000" b="0" i="0" u="none" strike="noStrike">
                        <a:solidFill>
                          <a:srgbClr val="000000"/>
                        </a:solidFill>
                        <a:effectLst/>
                        <a:latin typeface="+mn-lt"/>
                      </a:endParaRPr>
                    </a:p>
                  </a:txBody>
                  <a:tcPr marL="9525" marR="85725" marT="9525" marB="0" anchor="b"/>
                </a:tc>
              </a:tr>
              <a:tr h="370840">
                <a:tc>
                  <a:txBody>
                    <a:bodyPr/>
                    <a:lstStyle/>
                    <a:p>
                      <a:pPr algn="l" fontAlgn="b"/>
                      <a:r>
                        <a:rPr lang="en-US" sz="2000" u="none" strike="noStrike" dirty="0">
                          <a:effectLst/>
                        </a:rPr>
                        <a:t>White (non-Hispanic)</a:t>
                      </a:r>
                      <a:endParaRPr lang="en-US" sz="2000" b="0" i="0" u="none" strike="noStrike" dirty="0">
                        <a:solidFill>
                          <a:srgbClr val="000000"/>
                        </a:solidFill>
                        <a:effectLst/>
                        <a:latin typeface="+mn-lt"/>
                      </a:endParaRPr>
                    </a:p>
                  </a:txBody>
                  <a:tcPr marL="9525" marR="9525" marT="9525" marB="0" anchor="b"/>
                </a:tc>
                <a:tc>
                  <a:txBody>
                    <a:bodyPr/>
                    <a:lstStyle/>
                    <a:p>
                      <a:pPr algn="r" fontAlgn="b"/>
                      <a:r>
                        <a:rPr lang="en-US" sz="2000" u="none" strike="noStrike">
                          <a:effectLst/>
                        </a:rPr>
                        <a:t>41%</a:t>
                      </a:r>
                      <a:endParaRPr lang="en-US" sz="2000" b="0" i="0" u="none" strike="noStrike">
                        <a:solidFill>
                          <a:srgbClr val="000000"/>
                        </a:solidFill>
                        <a:effectLst/>
                        <a:latin typeface="+mn-lt"/>
                      </a:endParaRPr>
                    </a:p>
                  </a:txBody>
                  <a:tcPr marL="9525" marR="85725" marT="9525" marB="0" anchor="b"/>
                </a:tc>
                <a:tc>
                  <a:txBody>
                    <a:bodyPr/>
                    <a:lstStyle/>
                    <a:p>
                      <a:pPr algn="r" fontAlgn="b"/>
                      <a:r>
                        <a:rPr lang="en-US" sz="2000" u="none" strike="noStrike">
                          <a:effectLst/>
                        </a:rPr>
                        <a:t>45%</a:t>
                      </a:r>
                      <a:endParaRPr lang="en-US" sz="2000" b="0" i="0" u="none" strike="noStrike">
                        <a:solidFill>
                          <a:srgbClr val="000000"/>
                        </a:solidFill>
                        <a:effectLst/>
                        <a:latin typeface="+mn-lt"/>
                      </a:endParaRPr>
                    </a:p>
                  </a:txBody>
                  <a:tcPr marL="9525" marR="85725" marT="9525" marB="0" anchor="b"/>
                </a:tc>
              </a:tr>
              <a:tr h="370840">
                <a:tc>
                  <a:txBody>
                    <a:bodyPr/>
                    <a:lstStyle/>
                    <a:p>
                      <a:pPr algn="l" fontAlgn="b"/>
                      <a:r>
                        <a:rPr lang="en-US" sz="2000" u="none" strike="noStrike" dirty="0">
                          <a:effectLst/>
                        </a:rPr>
                        <a:t>Mexican/Mexican American</a:t>
                      </a:r>
                      <a:endParaRPr lang="en-US" sz="2000" b="0" i="0" u="none" strike="noStrike" dirty="0">
                        <a:solidFill>
                          <a:srgbClr val="000000"/>
                        </a:solidFill>
                        <a:effectLst/>
                        <a:latin typeface="+mn-lt"/>
                      </a:endParaRPr>
                    </a:p>
                  </a:txBody>
                  <a:tcPr marL="9525" marR="9525" marT="9525" marB="0" anchor="b"/>
                </a:tc>
                <a:tc>
                  <a:txBody>
                    <a:bodyPr/>
                    <a:lstStyle/>
                    <a:p>
                      <a:pPr algn="r" fontAlgn="b"/>
                      <a:r>
                        <a:rPr lang="en-US" sz="2000" u="none" strike="noStrike">
                          <a:effectLst/>
                        </a:rPr>
                        <a:t>0%</a:t>
                      </a:r>
                      <a:endParaRPr lang="en-US" sz="2000" b="0" i="0" u="none" strike="noStrike">
                        <a:solidFill>
                          <a:srgbClr val="000000"/>
                        </a:solidFill>
                        <a:effectLst/>
                        <a:latin typeface="+mn-lt"/>
                      </a:endParaRPr>
                    </a:p>
                  </a:txBody>
                  <a:tcPr marL="9525" marR="85725" marT="9525" marB="0" anchor="b"/>
                </a:tc>
                <a:tc>
                  <a:txBody>
                    <a:bodyPr/>
                    <a:lstStyle/>
                    <a:p>
                      <a:pPr algn="r" fontAlgn="b"/>
                      <a:r>
                        <a:rPr lang="en-US" sz="2000" u="none" strike="noStrike">
                          <a:effectLst/>
                        </a:rPr>
                        <a:t>1%</a:t>
                      </a:r>
                      <a:endParaRPr lang="en-US" sz="2000" b="0" i="0" u="none" strike="noStrike">
                        <a:solidFill>
                          <a:srgbClr val="000000"/>
                        </a:solidFill>
                        <a:effectLst/>
                        <a:latin typeface="+mn-lt"/>
                      </a:endParaRPr>
                    </a:p>
                  </a:txBody>
                  <a:tcPr marL="9525" marR="85725" marT="9525" marB="0" anchor="b"/>
                </a:tc>
              </a:tr>
              <a:tr h="370840">
                <a:tc>
                  <a:txBody>
                    <a:bodyPr/>
                    <a:lstStyle/>
                    <a:p>
                      <a:pPr algn="l" fontAlgn="b"/>
                      <a:r>
                        <a:rPr lang="en-US" sz="2000" u="none" strike="noStrike" dirty="0">
                          <a:effectLst/>
                        </a:rPr>
                        <a:t>Puerto Rican</a:t>
                      </a:r>
                      <a:endParaRPr lang="en-US" sz="2000" b="0" i="0" u="none" strike="noStrike" dirty="0">
                        <a:solidFill>
                          <a:srgbClr val="000000"/>
                        </a:solidFill>
                        <a:effectLst/>
                        <a:latin typeface="+mn-lt"/>
                      </a:endParaRPr>
                    </a:p>
                  </a:txBody>
                  <a:tcPr marL="9525" marR="9525" marT="9525" marB="0" anchor="b"/>
                </a:tc>
                <a:tc>
                  <a:txBody>
                    <a:bodyPr/>
                    <a:lstStyle/>
                    <a:p>
                      <a:pPr algn="r" fontAlgn="b"/>
                      <a:r>
                        <a:rPr lang="en-US" sz="2000" u="none" strike="noStrike">
                          <a:effectLst/>
                        </a:rPr>
                        <a:t>2%</a:t>
                      </a:r>
                      <a:endParaRPr lang="en-US" sz="2000" b="0" i="0" u="none" strike="noStrike">
                        <a:solidFill>
                          <a:srgbClr val="000000"/>
                        </a:solidFill>
                        <a:effectLst/>
                        <a:latin typeface="+mn-lt"/>
                      </a:endParaRPr>
                    </a:p>
                  </a:txBody>
                  <a:tcPr marL="9525" marR="85725" marT="9525" marB="0" anchor="b"/>
                </a:tc>
                <a:tc>
                  <a:txBody>
                    <a:bodyPr/>
                    <a:lstStyle/>
                    <a:p>
                      <a:pPr algn="r" fontAlgn="b"/>
                      <a:r>
                        <a:rPr lang="en-US" sz="2000" u="none" strike="noStrike">
                          <a:effectLst/>
                        </a:rPr>
                        <a:t>1%</a:t>
                      </a:r>
                      <a:endParaRPr lang="en-US" sz="2000" b="0" i="0" u="none" strike="noStrike">
                        <a:solidFill>
                          <a:srgbClr val="000000"/>
                        </a:solidFill>
                        <a:effectLst/>
                        <a:latin typeface="+mn-lt"/>
                      </a:endParaRPr>
                    </a:p>
                  </a:txBody>
                  <a:tcPr marL="9525" marR="85725" marT="9525" marB="0" anchor="b"/>
                </a:tc>
              </a:tr>
              <a:tr h="370840">
                <a:tc>
                  <a:txBody>
                    <a:bodyPr/>
                    <a:lstStyle/>
                    <a:p>
                      <a:pPr algn="l" fontAlgn="b"/>
                      <a:r>
                        <a:rPr lang="en-US" sz="2000" u="none" strike="noStrike" dirty="0">
                          <a:effectLst/>
                        </a:rPr>
                        <a:t>Other Hispanic or Latino</a:t>
                      </a:r>
                      <a:endParaRPr lang="en-US" sz="2000" b="0" i="0" u="none" strike="noStrike" dirty="0">
                        <a:solidFill>
                          <a:srgbClr val="000000"/>
                        </a:solidFill>
                        <a:effectLst/>
                        <a:latin typeface="+mn-lt"/>
                      </a:endParaRPr>
                    </a:p>
                  </a:txBody>
                  <a:tcPr marL="9525" marR="9525" marT="9525" marB="0" anchor="b"/>
                </a:tc>
                <a:tc>
                  <a:txBody>
                    <a:bodyPr/>
                    <a:lstStyle/>
                    <a:p>
                      <a:pPr algn="r" fontAlgn="b"/>
                      <a:r>
                        <a:rPr lang="en-US" sz="2000" u="none" strike="noStrike">
                          <a:effectLst/>
                        </a:rPr>
                        <a:t>9%</a:t>
                      </a:r>
                      <a:endParaRPr lang="en-US" sz="2000" b="0" i="0" u="none" strike="noStrike">
                        <a:solidFill>
                          <a:srgbClr val="000000"/>
                        </a:solidFill>
                        <a:effectLst/>
                        <a:latin typeface="+mn-lt"/>
                      </a:endParaRPr>
                    </a:p>
                  </a:txBody>
                  <a:tcPr marL="9525" marR="85725" marT="9525" marB="0" anchor="b"/>
                </a:tc>
                <a:tc>
                  <a:txBody>
                    <a:bodyPr/>
                    <a:lstStyle/>
                    <a:p>
                      <a:pPr algn="r" fontAlgn="b"/>
                      <a:r>
                        <a:rPr lang="en-US" sz="2000" u="none" strike="noStrike">
                          <a:effectLst/>
                        </a:rPr>
                        <a:t>6%</a:t>
                      </a:r>
                      <a:endParaRPr lang="en-US" sz="2000" b="0" i="0" u="none" strike="noStrike">
                        <a:solidFill>
                          <a:srgbClr val="000000"/>
                        </a:solidFill>
                        <a:effectLst/>
                        <a:latin typeface="+mn-lt"/>
                      </a:endParaRPr>
                    </a:p>
                  </a:txBody>
                  <a:tcPr marL="9525" marR="85725" marT="9525" marB="0" anchor="b"/>
                </a:tc>
              </a:tr>
              <a:tr h="370840">
                <a:tc>
                  <a:txBody>
                    <a:bodyPr/>
                    <a:lstStyle/>
                    <a:p>
                      <a:pPr algn="l" fontAlgn="b"/>
                      <a:r>
                        <a:rPr lang="en-US" sz="2000" u="none" strike="noStrike" dirty="0">
                          <a:effectLst/>
                        </a:rPr>
                        <a:t>Multiracial</a:t>
                      </a:r>
                      <a:endParaRPr lang="en-US" sz="2000" b="0" i="0" u="none" strike="noStrike" dirty="0">
                        <a:solidFill>
                          <a:srgbClr val="000000"/>
                        </a:solidFill>
                        <a:effectLst/>
                        <a:latin typeface="+mn-lt"/>
                      </a:endParaRPr>
                    </a:p>
                  </a:txBody>
                  <a:tcPr marL="9525" marR="9525" marT="9525" marB="0" anchor="b"/>
                </a:tc>
                <a:tc>
                  <a:txBody>
                    <a:bodyPr/>
                    <a:lstStyle/>
                    <a:p>
                      <a:pPr algn="r" fontAlgn="b"/>
                      <a:r>
                        <a:rPr lang="en-US" sz="2000" u="none" strike="noStrike">
                          <a:effectLst/>
                        </a:rPr>
                        <a:t>3%</a:t>
                      </a:r>
                      <a:endParaRPr lang="en-US" sz="2000" b="0" i="0" u="none" strike="noStrike">
                        <a:solidFill>
                          <a:srgbClr val="000000"/>
                        </a:solidFill>
                        <a:effectLst/>
                        <a:latin typeface="+mn-lt"/>
                      </a:endParaRPr>
                    </a:p>
                  </a:txBody>
                  <a:tcPr marL="9525" marR="85725" marT="9525" marB="0" anchor="b"/>
                </a:tc>
                <a:tc>
                  <a:txBody>
                    <a:bodyPr/>
                    <a:lstStyle/>
                    <a:p>
                      <a:pPr algn="r" fontAlgn="b"/>
                      <a:r>
                        <a:rPr lang="en-US" sz="2000" u="none" strike="noStrike">
                          <a:effectLst/>
                        </a:rPr>
                        <a:t>4%</a:t>
                      </a:r>
                      <a:endParaRPr lang="en-US" sz="2000" b="0" i="0" u="none" strike="noStrike">
                        <a:solidFill>
                          <a:srgbClr val="000000"/>
                        </a:solidFill>
                        <a:effectLst/>
                        <a:latin typeface="+mn-lt"/>
                      </a:endParaRPr>
                    </a:p>
                  </a:txBody>
                  <a:tcPr marL="9525" marR="85725" marT="9525" marB="0" anchor="b"/>
                </a:tc>
              </a:tr>
              <a:tr h="370840">
                <a:tc>
                  <a:txBody>
                    <a:bodyPr/>
                    <a:lstStyle/>
                    <a:p>
                      <a:pPr algn="l" fontAlgn="b"/>
                      <a:r>
                        <a:rPr lang="en-US" sz="2000" u="none" strike="noStrike" dirty="0">
                          <a:effectLst/>
                        </a:rPr>
                        <a:t>Other  </a:t>
                      </a:r>
                      <a:endParaRPr lang="en-US" sz="2000" b="0" i="0" u="none" strike="noStrike" dirty="0">
                        <a:solidFill>
                          <a:srgbClr val="000000"/>
                        </a:solidFill>
                        <a:effectLst/>
                        <a:latin typeface="+mn-lt"/>
                      </a:endParaRPr>
                    </a:p>
                  </a:txBody>
                  <a:tcPr marL="9525" marR="9525" marT="9525" marB="0" anchor="b"/>
                </a:tc>
                <a:tc>
                  <a:txBody>
                    <a:bodyPr/>
                    <a:lstStyle/>
                    <a:p>
                      <a:pPr algn="r" fontAlgn="b"/>
                      <a:r>
                        <a:rPr lang="en-US" sz="2000" u="none" strike="noStrike">
                          <a:effectLst/>
                        </a:rPr>
                        <a:t>5%</a:t>
                      </a:r>
                      <a:endParaRPr lang="en-US" sz="2000" b="0" i="0" u="none" strike="noStrike">
                        <a:solidFill>
                          <a:srgbClr val="000000"/>
                        </a:solidFill>
                        <a:effectLst/>
                        <a:latin typeface="+mn-lt"/>
                      </a:endParaRPr>
                    </a:p>
                  </a:txBody>
                  <a:tcPr marL="9525" marR="85725" marT="9525" marB="0" anchor="b"/>
                </a:tc>
                <a:tc>
                  <a:txBody>
                    <a:bodyPr/>
                    <a:lstStyle/>
                    <a:p>
                      <a:pPr algn="r" fontAlgn="b"/>
                      <a:r>
                        <a:rPr lang="en-US" sz="2000" u="none" strike="noStrike">
                          <a:effectLst/>
                        </a:rPr>
                        <a:t>5%</a:t>
                      </a:r>
                      <a:endParaRPr lang="en-US" sz="2000" b="0" i="0" u="none" strike="noStrike">
                        <a:solidFill>
                          <a:srgbClr val="000000"/>
                        </a:solidFill>
                        <a:effectLst/>
                        <a:latin typeface="+mn-lt"/>
                      </a:endParaRPr>
                    </a:p>
                  </a:txBody>
                  <a:tcPr marL="9525" marR="85725" marT="9525" marB="0" anchor="b"/>
                </a:tc>
              </a:tr>
              <a:tr h="370840">
                <a:tc>
                  <a:txBody>
                    <a:bodyPr/>
                    <a:lstStyle/>
                    <a:p>
                      <a:pPr algn="l" fontAlgn="b"/>
                      <a:r>
                        <a:rPr lang="en-US" sz="2000" u="none" strike="noStrike" dirty="0">
                          <a:effectLst/>
                        </a:rPr>
                        <a:t>I prefer not to respond</a:t>
                      </a:r>
                      <a:endParaRPr lang="en-US" sz="2000" b="0" i="0" u="none" strike="noStrike" dirty="0">
                        <a:solidFill>
                          <a:srgbClr val="000000"/>
                        </a:solidFill>
                        <a:effectLst/>
                        <a:latin typeface="+mn-lt"/>
                      </a:endParaRPr>
                    </a:p>
                  </a:txBody>
                  <a:tcPr marL="9525" marR="9525" marT="9525" marB="0" anchor="b"/>
                </a:tc>
                <a:tc>
                  <a:txBody>
                    <a:bodyPr/>
                    <a:lstStyle/>
                    <a:p>
                      <a:pPr algn="r" fontAlgn="b"/>
                      <a:r>
                        <a:rPr lang="en-US" sz="2000" u="none" strike="noStrike" dirty="0">
                          <a:effectLst/>
                        </a:rPr>
                        <a:t>6%</a:t>
                      </a:r>
                      <a:endParaRPr lang="en-US" sz="2000" b="0" i="0" u="none" strike="noStrike" dirty="0">
                        <a:solidFill>
                          <a:srgbClr val="000000"/>
                        </a:solidFill>
                        <a:effectLst/>
                        <a:latin typeface="+mn-lt"/>
                      </a:endParaRPr>
                    </a:p>
                  </a:txBody>
                  <a:tcPr marL="9525" marR="85725" marT="9525" marB="0" anchor="b"/>
                </a:tc>
                <a:tc>
                  <a:txBody>
                    <a:bodyPr/>
                    <a:lstStyle/>
                    <a:p>
                      <a:pPr algn="r" fontAlgn="b"/>
                      <a:r>
                        <a:rPr lang="en-US" sz="2000" u="none" strike="noStrike" dirty="0">
                          <a:effectLst/>
                        </a:rPr>
                        <a:t>8%</a:t>
                      </a:r>
                      <a:endParaRPr lang="en-US" sz="2000" b="0" i="0" u="none" strike="noStrike" dirty="0">
                        <a:solidFill>
                          <a:srgbClr val="000000"/>
                        </a:solidFill>
                        <a:effectLst/>
                        <a:latin typeface="+mn-lt"/>
                      </a:endParaRPr>
                    </a:p>
                  </a:txBody>
                  <a:tcPr marL="9525" marR="85725" marT="9525" marB="0" anchor="b"/>
                </a:tc>
              </a:tr>
            </a:tbl>
          </a:graphicData>
        </a:graphic>
      </p:graphicFrame>
      <p:sp>
        <p:nvSpPr>
          <p:cNvPr id="7" name="Footer Placeholder 6"/>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2287051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81000"/>
            <a:ext cx="7772400" cy="990600"/>
          </a:xfrm>
        </p:spPr>
        <p:txBody>
          <a:bodyPr/>
          <a:lstStyle/>
          <a:p>
            <a:r>
              <a:rPr lang="en-US" sz="2400" i="1" dirty="0"/>
              <a:t>During the current school year, about how often have you done each of the following? </a:t>
            </a:r>
            <a:r>
              <a:rPr lang="en-US" sz="2400" dirty="0"/>
              <a:t/>
            </a:r>
            <a:br>
              <a:rPr lang="en-US" sz="2400" dirty="0"/>
            </a:br>
            <a:r>
              <a:rPr lang="en-US" sz="2400" dirty="0"/>
              <a:t>Exercised or participated in physical fitness activities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968148835"/>
              </p:ext>
            </p:extLst>
          </p:nvPr>
        </p:nvGraphicFramePr>
        <p:xfrm>
          <a:off x="533400" y="1905000"/>
          <a:ext cx="83058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239097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81000"/>
            <a:ext cx="7772400" cy="990600"/>
          </a:xfrm>
        </p:spPr>
        <p:txBody>
          <a:bodyPr/>
          <a:lstStyle/>
          <a:p>
            <a:r>
              <a:rPr lang="en-US" sz="2400" i="1" dirty="0"/>
              <a:t>During the current school year, about how often have you done each of the following? </a:t>
            </a:r>
            <a:r>
              <a:rPr lang="en-US" sz="2400" dirty="0"/>
              <a:t/>
            </a:r>
            <a:br>
              <a:rPr lang="en-US" sz="2400" dirty="0"/>
            </a:br>
            <a:r>
              <a:rPr lang="en-US" sz="2400" dirty="0"/>
              <a:t>Participated in activities to enhance your spirituality (worship, meditation, prayer, etc.)</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223424213"/>
              </p:ext>
            </p:extLst>
          </p:nvPr>
        </p:nvGraphicFramePr>
        <p:xfrm>
          <a:off x="838200" y="21336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760315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81000"/>
            <a:ext cx="7772400" cy="990600"/>
          </a:xfrm>
        </p:spPr>
        <p:txBody>
          <a:bodyPr/>
          <a:lstStyle/>
          <a:p>
            <a:r>
              <a:rPr lang="en-US" sz="2400" i="1" dirty="0"/>
              <a:t>During the current school year, about how often have you done each of the following? </a:t>
            </a:r>
            <a:r>
              <a:rPr lang="en-US" sz="2400" dirty="0"/>
              <a:t/>
            </a:r>
            <a:br>
              <a:rPr lang="en-US" sz="2400" dirty="0"/>
            </a:br>
            <a:r>
              <a:rPr lang="en-US" sz="2400" dirty="0"/>
              <a:t>Examined the strengths and weaknesses of your own views on a topic or issue</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228156843"/>
              </p:ext>
            </p:extLst>
          </p:nvPr>
        </p:nvGraphicFramePr>
        <p:xfrm>
          <a:off x="838200" y="21336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2613977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81000"/>
            <a:ext cx="7772400" cy="990600"/>
          </a:xfrm>
        </p:spPr>
        <p:txBody>
          <a:bodyPr/>
          <a:lstStyle/>
          <a:p>
            <a:r>
              <a:rPr lang="en-US" sz="2400" i="1" dirty="0"/>
              <a:t>During the current school year, about how often have you done each of the following? </a:t>
            </a:r>
            <a:r>
              <a:rPr lang="en-US" sz="2400" dirty="0"/>
              <a:t/>
            </a:r>
            <a:br>
              <a:rPr lang="en-US" sz="2400" dirty="0"/>
            </a:br>
            <a:r>
              <a:rPr lang="en-US" sz="2400" dirty="0"/>
              <a:t>Tried to better understand someone else's views by imagining how an issue looks from his or her perspective</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780831123"/>
              </p:ext>
            </p:extLst>
          </p:nvPr>
        </p:nvGraphicFramePr>
        <p:xfrm>
          <a:off x="838200" y="2133600"/>
          <a:ext cx="77724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2256952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81000"/>
            <a:ext cx="7772400" cy="990600"/>
          </a:xfrm>
        </p:spPr>
        <p:txBody>
          <a:bodyPr/>
          <a:lstStyle/>
          <a:p>
            <a:r>
              <a:rPr lang="en-US" sz="2400" i="1" dirty="0"/>
              <a:t>During the current school year, about how often have you done each of the following? </a:t>
            </a:r>
            <a:r>
              <a:rPr lang="en-US" sz="2400" dirty="0"/>
              <a:t/>
            </a:r>
            <a:br>
              <a:rPr lang="en-US" sz="2400" dirty="0"/>
            </a:br>
            <a:r>
              <a:rPr lang="en-US" sz="2400" dirty="0"/>
              <a:t>Tried to better understand someone else's views by imagining how an issue looks from his or her perspective</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46333071"/>
              </p:ext>
            </p:extLst>
          </p:nvPr>
        </p:nvGraphicFramePr>
        <p:xfrm>
          <a:off x="838200" y="2133600"/>
          <a:ext cx="77724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398449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Enriching Educational Experiences</a:t>
            </a:r>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1584974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81000"/>
            <a:ext cx="7772400" cy="990600"/>
          </a:xfrm>
        </p:spPr>
        <p:txBody>
          <a:bodyPr/>
          <a:lstStyle/>
          <a:p>
            <a:r>
              <a:rPr lang="en-US" sz="2400" dirty="0"/>
              <a:t>Percent of students who </a:t>
            </a:r>
            <a:r>
              <a:rPr lang="en-US" sz="2400" dirty="0" smtClean="0"/>
              <a:t>have done a practicum</a:t>
            </a:r>
            <a:r>
              <a:rPr lang="en-US" sz="2400" dirty="0"/>
              <a:t>, internship, field experience, co-op experience, or clinical </a:t>
            </a:r>
            <a:r>
              <a:rPr lang="en-US" sz="2400" dirty="0" smtClean="0"/>
              <a:t>assignment at UMass Boston</a:t>
            </a:r>
            <a:endParaRPr lang="en-US" sz="24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533605697"/>
              </p:ext>
            </p:extLst>
          </p:nvPr>
        </p:nvGraphicFramePr>
        <p:xfrm>
          <a:off x="838200" y="21336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1433783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81000"/>
            <a:ext cx="7772400" cy="990600"/>
          </a:xfrm>
        </p:spPr>
        <p:txBody>
          <a:bodyPr/>
          <a:lstStyle/>
          <a:p>
            <a:r>
              <a:rPr lang="en-US" sz="2400" dirty="0"/>
              <a:t>Percent of students who </a:t>
            </a:r>
            <a:r>
              <a:rPr lang="en-US" sz="2400" dirty="0" smtClean="0"/>
              <a:t>have </a:t>
            </a:r>
            <a:r>
              <a:rPr lang="en-US" sz="2400" dirty="0"/>
              <a:t>done </a:t>
            </a:r>
            <a:r>
              <a:rPr lang="en-US" sz="2400" dirty="0" smtClean="0"/>
              <a:t>community </a:t>
            </a:r>
            <a:r>
              <a:rPr lang="en-US" sz="2400" dirty="0"/>
              <a:t>service or volunteer </a:t>
            </a:r>
            <a:r>
              <a:rPr lang="en-US" sz="2400" dirty="0" smtClean="0"/>
              <a:t>work while at UMass Boston</a:t>
            </a:r>
            <a:endParaRPr lang="en-US" sz="24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789856676"/>
              </p:ext>
            </p:extLst>
          </p:nvPr>
        </p:nvGraphicFramePr>
        <p:xfrm>
          <a:off x="838200" y="21336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3450316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81000"/>
            <a:ext cx="7772400" cy="990600"/>
          </a:xfrm>
        </p:spPr>
        <p:txBody>
          <a:bodyPr/>
          <a:lstStyle/>
          <a:p>
            <a:r>
              <a:rPr lang="en-US" sz="2400" dirty="0"/>
              <a:t>Percent of students who have </a:t>
            </a:r>
            <a:r>
              <a:rPr lang="en-US" sz="2400" dirty="0" smtClean="0"/>
              <a:t>participated </a:t>
            </a:r>
            <a:r>
              <a:rPr lang="en-US" sz="2400" dirty="0"/>
              <a:t>in a learning community or some other formal program where groups of students take two or more classes together </a:t>
            </a:r>
            <a:r>
              <a:rPr lang="en-US" sz="2400" dirty="0" smtClean="0"/>
              <a:t>while at UMass Boston</a:t>
            </a:r>
            <a:endParaRPr lang="en-US" sz="24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064488898"/>
              </p:ext>
            </p:extLst>
          </p:nvPr>
        </p:nvGraphicFramePr>
        <p:xfrm>
          <a:off x="838200" y="21336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3632970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81000"/>
            <a:ext cx="7772400" cy="990600"/>
          </a:xfrm>
        </p:spPr>
        <p:txBody>
          <a:bodyPr/>
          <a:lstStyle/>
          <a:p>
            <a:r>
              <a:rPr lang="en-US" sz="2400" dirty="0"/>
              <a:t>Percent of students who have </a:t>
            </a:r>
            <a:r>
              <a:rPr lang="en-US" sz="2400" dirty="0" smtClean="0"/>
              <a:t>worked </a:t>
            </a:r>
            <a:r>
              <a:rPr lang="en-US" sz="2400" dirty="0"/>
              <a:t>on a research project with a faculty member outside of course or program requirements </a:t>
            </a:r>
            <a:r>
              <a:rPr lang="en-US" sz="2400" dirty="0" smtClean="0"/>
              <a:t>while at UMass Boston</a:t>
            </a:r>
            <a:endParaRPr lang="en-US" sz="24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783037180"/>
              </p:ext>
            </p:extLst>
          </p:nvPr>
        </p:nvGraphicFramePr>
        <p:xfrm>
          <a:off x="838200" y="21336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3331322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smtClean="0"/>
              <a:t>A greater percentage of UMB senior students were considered “non-traditional” than those in the comparison groups* </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677192804"/>
              </p:ext>
            </p:extLst>
          </p:nvPr>
        </p:nvGraphicFramePr>
        <p:xfrm>
          <a:off x="685800" y="1752600"/>
          <a:ext cx="7772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4"/>
          <p:cNvSpPr>
            <a:spLocks noGrp="1"/>
          </p:cNvSpPr>
          <p:nvPr>
            <p:ph type="ftr" sz="quarter" idx="11"/>
          </p:nvPr>
        </p:nvSpPr>
        <p:spPr/>
        <p:txBody>
          <a:bodyPr/>
          <a:lstStyle/>
          <a:p>
            <a:r>
              <a:rPr lang="en-US"/>
              <a:t>Office of Institutional Research and Policy Studies</a:t>
            </a:r>
            <a:endParaRPr lang="en-US">
              <a:solidFill>
                <a:schemeClr val="tx1"/>
              </a:solidFill>
              <a:latin typeface="Arial" charset="0"/>
            </a:endParaRPr>
          </a:p>
        </p:txBody>
      </p:sp>
      <p:sp>
        <p:nvSpPr>
          <p:cNvPr id="2" name="TextBox 1"/>
          <p:cNvSpPr txBox="1"/>
          <p:nvPr/>
        </p:nvSpPr>
        <p:spPr>
          <a:xfrm>
            <a:off x="914400" y="5995600"/>
            <a:ext cx="7391400" cy="276999"/>
          </a:xfrm>
          <a:prstGeom prst="rect">
            <a:avLst/>
          </a:prstGeom>
          <a:noFill/>
        </p:spPr>
        <p:txBody>
          <a:bodyPr wrap="square" rtlCol="0">
            <a:spAutoFit/>
          </a:bodyPr>
          <a:lstStyle/>
          <a:p>
            <a:r>
              <a:rPr lang="en-US" sz="1200" dirty="0" smtClean="0"/>
              <a:t>*except when UMB first year students were compared to first year students at urban universities.</a:t>
            </a:r>
            <a:endParaRPr lang="en-US" sz="12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81000"/>
            <a:ext cx="7772400" cy="990600"/>
          </a:xfrm>
        </p:spPr>
        <p:txBody>
          <a:bodyPr/>
          <a:lstStyle/>
          <a:p>
            <a:r>
              <a:rPr lang="en-US" sz="2400" dirty="0"/>
              <a:t>Percent of students who have </a:t>
            </a:r>
            <a:r>
              <a:rPr lang="en-US" sz="2400" dirty="0" smtClean="0"/>
              <a:t>done foreign </a:t>
            </a:r>
            <a:r>
              <a:rPr lang="en-US" sz="2400" dirty="0"/>
              <a:t>language coursework </a:t>
            </a:r>
            <a:r>
              <a:rPr lang="en-US" sz="2400" dirty="0" smtClean="0"/>
              <a:t>while at UMass Boston</a:t>
            </a:r>
            <a:endParaRPr lang="en-US" sz="24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767251774"/>
              </p:ext>
            </p:extLst>
          </p:nvPr>
        </p:nvGraphicFramePr>
        <p:xfrm>
          <a:off x="838200" y="21336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143825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81000"/>
            <a:ext cx="7772400" cy="990600"/>
          </a:xfrm>
        </p:spPr>
        <p:txBody>
          <a:bodyPr/>
          <a:lstStyle/>
          <a:p>
            <a:r>
              <a:rPr lang="en-US" sz="2400" dirty="0"/>
              <a:t>Percent of students who have participated in </a:t>
            </a:r>
            <a:r>
              <a:rPr lang="en-US" sz="2400" dirty="0" smtClean="0"/>
              <a:t>study </a:t>
            </a:r>
            <a:r>
              <a:rPr lang="en-US" sz="2400" dirty="0"/>
              <a:t>abroad </a:t>
            </a:r>
            <a:r>
              <a:rPr lang="en-US" sz="2400" dirty="0" smtClean="0"/>
              <a:t>while at UMass Boston</a:t>
            </a:r>
            <a:endParaRPr lang="en-US" sz="24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122906411"/>
              </p:ext>
            </p:extLst>
          </p:nvPr>
        </p:nvGraphicFramePr>
        <p:xfrm>
          <a:off x="838200" y="21336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2192126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81000"/>
            <a:ext cx="7772400" cy="990600"/>
          </a:xfrm>
        </p:spPr>
        <p:txBody>
          <a:bodyPr/>
          <a:lstStyle/>
          <a:p>
            <a:r>
              <a:rPr lang="en-US" sz="2400" dirty="0"/>
              <a:t>Percent of students who have done an </a:t>
            </a:r>
            <a:r>
              <a:rPr lang="en-US" sz="2400" dirty="0" smtClean="0"/>
              <a:t>independent </a:t>
            </a:r>
            <a:r>
              <a:rPr lang="en-US" sz="2400" dirty="0"/>
              <a:t>study or self-designed </a:t>
            </a:r>
            <a:r>
              <a:rPr lang="en-US" sz="2400" dirty="0" smtClean="0"/>
              <a:t>major while at UMass Boston</a:t>
            </a:r>
            <a:endParaRPr lang="en-US" sz="24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942567854"/>
              </p:ext>
            </p:extLst>
          </p:nvPr>
        </p:nvGraphicFramePr>
        <p:xfrm>
          <a:off x="838200" y="21336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466314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81000"/>
            <a:ext cx="7772400" cy="990600"/>
          </a:xfrm>
        </p:spPr>
        <p:txBody>
          <a:bodyPr/>
          <a:lstStyle/>
          <a:p>
            <a:r>
              <a:rPr lang="en-US" sz="2400" dirty="0"/>
              <a:t>Percent of students who have done </a:t>
            </a:r>
            <a:r>
              <a:rPr lang="en-US" sz="2400" dirty="0" smtClean="0"/>
              <a:t>a culminating </a:t>
            </a:r>
            <a:r>
              <a:rPr lang="en-US" sz="2400" dirty="0"/>
              <a:t>senior experience (capstone course, senior project or thesis, comprehensive exam, etc.) </a:t>
            </a:r>
            <a:r>
              <a:rPr lang="en-US" sz="2400" dirty="0" smtClean="0"/>
              <a:t>while at UMass Boston</a:t>
            </a:r>
            <a:endParaRPr lang="en-US" sz="24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063206936"/>
              </p:ext>
            </p:extLst>
          </p:nvPr>
        </p:nvGraphicFramePr>
        <p:xfrm>
          <a:off x="838200" y="21336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1394539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of Relationships</a:t>
            </a:r>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3602257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Quality of Relationships</a:t>
            </a:r>
            <a:endParaRPr lang="en-US" dirty="0"/>
          </a:p>
        </p:txBody>
      </p:sp>
      <p:sp>
        <p:nvSpPr>
          <p:cNvPr id="6" name="Content Placeholder 5"/>
          <p:cNvSpPr>
            <a:spLocks noGrp="1"/>
          </p:cNvSpPr>
          <p:nvPr>
            <p:ph idx="1"/>
          </p:nvPr>
        </p:nvSpPr>
        <p:spPr/>
        <p:txBody>
          <a:bodyPr wrap="square"/>
          <a:lstStyle/>
          <a:p>
            <a:r>
              <a:rPr lang="en-US" dirty="0" smtClean="0"/>
              <a:t>Students were asked to rate their relationships with various members of the campus community from 1 to 7:</a:t>
            </a:r>
          </a:p>
          <a:p>
            <a:pPr lvl="1"/>
            <a:r>
              <a:rPr lang="en-US" dirty="0" smtClean="0"/>
              <a:t>Students</a:t>
            </a:r>
          </a:p>
          <a:p>
            <a:pPr lvl="2"/>
            <a:r>
              <a:rPr lang="en-US" dirty="0" smtClean="0"/>
              <a:t>1=Unfriendly</a:t>
            </a:r>
            <a:r>
              <a:rPr lang="en-US" dirty="0"/>
              <a:t>, Unsupportive, Sense of </a:t>
            </a:r>
            <a:r>
              <a:rPr lang="en-US" dirty="0" smtClean="0"/>
              <a:t>alienation</a:t>
            </a:r>
          </a:p>
          <a:p>
            <a:pPr lvl="2"/>
            <a:r>
              <a:rPr lang="en-US" dirty="0"/>
              <a:t>7=Friendly, Supportive, Sense of </a:t>
            </a:r>
            <a:r>
              <a:rPr lang="en-US" dirty="0" smtClean="0"/>
              <a:t>belonging</a:t>
            </a:r>
          </a:p>
          <a:p>
            <a:pPr lvl="1"/>
            <a:r>
              <a:rPr lang="en-US" dirty="0" smtClean="0"/>
              <a:t>Faculty Members</a:t>
            </a:r>
          </a:p>
          <a:p>
            <a:pPr lvl="2"/>
            <a:r>
              <a:rPr lang="en-US" dirty="0"/>
              <a:t>1=Unavailable, Unhelpful, </a:t>
            </a:r>
            <a:r>
              <a:rPr lang="en-US" dirty="0" smtClean="0"/>
              <a:t>Unsympathetic</a:t>
            </a:r>
          </a:p>
          <a:p>
            <a:pPr lvl="2"/>
            <a:r>
              <a:rPr lang="en-US" dirty="0"/>
              <a:t>7=Available, Helpful, </a:t>
            </a:r>
            <a:r>
              <a:rPr lang="en-US" dirty="0" smtClean="0"/>
              <a:t>Sympathetic</a:t>
            </a:r>
          </a:p>
          <a:p>
            <a:pPr lvl="1"/>
            <a:r>
              <a:rPr lang="en-US" dirty="0" smtClean="0"/>
              <a:t>Administrative personnel and offices</a:t>
            </a:r>
          </a:p>
          <a:p>
            <a:pPr lvl="2"/>
            <a:r>
              <a:rPr lang="en-US" dirty="0"/>
              <a:t>1=Unhelpful, Inconsiderate, </a:t>
            </a:r>
            <a:r>
              <a:rPr lang="en-US" dirty="0" smtClean="0"/>
              <a:t>Rigid</a:t>
            </a:r>
          </a:p>
          <a:p>
            <a:pPr lvl="2"/>
            <a:r>
              <a:rPr lang="en-US" dirty="0"/>
              <a:t>7=Helpful, Considerate, Flexible</a:t>
            </a:r>
            <a:endParaRPr lang="en-US" dirty="0" smtClean="0"/>
          </a:p>
        </p:txBody>
      </p:sp>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3824120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3941785123"/>
              </p:ext>
            </p:extLst>
          </p:nvPr>
        </p:nvGraphicFramePr>
        <p:xfrm>
          <a:off x="685800" y="2057400"/>
          <a:ext cx="7772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4"/>
          <p:cNvSpPr>
            <a:spLocks noGrp="1"/>
          </p:cNvSpPr>
          <p:nvPr>
            <p:ph type="ftr" sz="quarter" idx="11"/>
          </p:nvPr>
        </p:nvSpPr>
        <p:spPr/>
        <p:txBody>
          <a:bodyPr/>
          <a:lstStyle/>
          <a:p>
            <a:r>
              <a:rPr lang="en-US"/>
              <a:t>Office of Institutional Research and Policy Studies</a:t>
            </a:r>
            <a:endParaRPr lang="en-US">
              <a:solidFill>
                <a:schemeClr val="tx1"/>
              </a:solidFill>
              <a:latin typeface="Arial" charset="0"/>
            </a:endParaRPr>
          </a:p>
        </p:txBody>
      </p:sp>
      <p:sp>
        <p:nvSpPr>
          <p:cNvPr id="2" name="Title 1"/>
          <p:cNvSpPr>
            <a:spLocks noGrp="1"/>
          </p:cNvSpPr>
          <p:nvPr>
            <p:ph type="title"/>
          </p:nvPr>
        </p:nvSpPr>
        <p:spPr/>
        <p:txBody>
          <a:bodyPr/>
          <a:lstStyle/>
          <a:p>
            <a:r>
              <a:rPr lang="en-US" sz="2400" dirty="0" smtClean="0"/>
              <a:t>UMB Students have a lower mean rating of relationships with other students than students in comparison groups. </a:t>
            </a:r>
            <a:endParaRPr lang="en-US" sz="2400" i="1" dirty="0"/>
          </a:p>
        </p:txBody>
      </p:sp>
      <p:sp>
        <p:nvSpPr>
          <p:cNvPr id="5" name="TextBox 4"/>
          <p:cNvSpPr txBox="1"/>
          <p:nvPr/>
        </p:nvSpPr>
        <p:spPr>
          <a:xfrm>
            <a:off x="1066800" y="6019800"/>
            <a:ext cx="6324600" cy="369332"/>
          </a:xfrm>
          <a:prstGeom prst="rect">
            <a:avLst/>
          </a:prstGeom>
          <a:noFill/>
        </p:spPr>
        <p:txBody>
          <a:bodyPr wrap="square" rtlCol="0">
            <a:spAutoFit/>
          </a:bodyPr>
          <a:lstStyle/>
          <a:p>
            <a:pPr algn="ctr"/>
            <a:r>
              <a:rPr lang="en-US" sz="1800" i="1" dirty="0"/>
              <a:t>Rating on a 1-7 scale</a:t>
            </a:r>
            <a:endParaRPr lang="en-US" sz="1800" dirty="0"/>
          </a:p>
        </p:txBody>
      </p:sp>
    </p:spTree>
    <p:extLst>
      <p:ext uri="{BB962C8B-B14F-4D97-AF65-F5344CB8AC3E}">
        <p14:creationId xmlns:p14="http://schemas.microsoft.com/office/powerpoint/2010/main" val="1250233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4292235778"/>
              </p:ext>
            </p:extLst>
          </p:nvPr>
        </p:nvGraphicFramePr>
        <p:xfrm>
          <a:off x="685800" y="1905000"/>
          <a:ext cx="7772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4"/>
          <p:cNvSpPr>
            <a:spLocks noGrp="1"/>
          </p:cNvSpPr>
          <p:nvPr>
            <p:ph type="ftr" sz="quarter" idx="11"/>
          </p:nvPr>
        </p:nvSpPr>
        <p:spPr/>
        <p:txBody>
          <a:bodyPr/>
          <a:lstStyle/>
          <a:p>
            <a:r>
              <a:rPr lang="en-US"/>
              <a:t>Office of Institutional Research and Policy Studies</a:t>
            </a:r>
            <a:endParaRPr lang="en-US">
              <a:solidFill>
                <a:schemeClr val="tx1"/>
              </a:solidFill>
              <a:latin typeface="Arial" charset="0"/>
            </a:endParaRPr>
          </a:p>
        </p:txBody>
      </p:sp>
      <p:sp>
        <p:nvSpPr>
          <p:cNvPr id="2" name="Title 1"/>
          <p:cNvSpPr>
            <a:spLocks noGrp="1"/>
          </p:cNvSpPr>
          <p:nvPr>
            <p:ph type="title"/>
          </p:nvPr>
        </p:nvSpPr>
        <p:spPr/>
        <p:txBody>
          <a:bodyPr/>
          <a:lstStyle/>
          <a:p>
            <a:r>
              <a:rPr lang="en-US" sz="2400" dirty="0" smtClean="0"/>
              <a:t>UMB Students rank quality of relationships with faculty higher than urban universities and universities in the same Carnegie Class, but not as high as ranked nationally.</a:t>
            </a:r>
            <a:endParaRPr lang="en-US" sz="2400" dirty="0"/>
          </a:p>
        </p:txBody>
      </p:sp>
      <p:sp>
        <p:nvSpPr>
          <p:cNvPr id="5" name="TextBox 4"/>
          <p:cNvSpPr txBox="1"/>
          <p:nvPr/>
        </p:nvSpPr>
        <p:spPr>
          <a:xfrm>
            <a:off x="1066800" y="6019800"/>
            <a:ext cx="6324600" cy="369332"/>
          </a:xfrm>
          <a:prstGeom prst="rect">
            <a:avLst/>
          </a:prstGeom>
          <a:noFill/>
        </p:spPr>
        <p:txBody>
          <a:bodyPr wrap="square" rtlCol="0">
            <a:spAutoFit/>
          </a:bodyPr>
          <a:lstStyle/>
          <a:p>
            <a:pPr algn="ctr"/>
            <a:r>
              <a:rPr lang="en-US" sz="1800" i="1" dirty="0"/>
              <a:t>Rating on a 1-7 scale</a:t>
            </a:r>
            <a:endParaRPr lang="en-US" sz="1800" dirty="0"/>
          </a:p>
        </p:txBody>
      </p:sp>
    </p:spTree>
    <p:extLst>
      <p:ext uri="{BB962C8B-B14F-4D97-AF65-F5344CB8AC3E}">
        <p14:creationId xmlns:p14="http://schemas.microsoft.com/office/powerpoint/2010/main" val="1145680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2702565660"/>
              </p:ext>
            </p:extLst>
          </p:nvPr>
        </p:nvGraphicFramePr>
        <p:xfrm>
          <a:off x="685800" y="2057400"/>
          <a:ext cx="7772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4"/>
          <p:cNvSpPr>
            <a:spLocks noGrp="1"/>
          </p:cNvSpPr>
          <p:nvPr>
            <p:ph type="ftr" sz="quarter" idx="11"/>
          </p:nvPr>
        </p:nvSpPr>
        <p:spPr/>
        <p:txBody>
          <a:bodyPr/>
          <a:lstStyle/>
          <a:p>
            <a:r>
              <a:rPr lang="en-US"/>
              <a:t>Office of Institutional Research and Policy Studies</a:t>
            </a:r>
            <a:endParaRPr lang="en-US">
              <a:solidFill>
                <a:schemeClr val="tx1"/>
              </a:solidFill>
              <a:latin typeface="Arial" charset="0"/>
            </a:endParaRPr>
          </a:p>
        </p:txBody>
      </p:sp>
      <p:sp>
        <p:nvSpPr>
          <p:cNvPr id="2" name="Title 1"/>
          <p:cNvSpPr>
            <a:spLocks noGrp="1"/>
          </p:cNvSpPr>
          <p:nvPr>
            <p:ph type="title"/>
          </p:nvPr>
        </p:nvSpPr>
        <p:spPr/>
        <p:txBody>
          <a:bodyPr/>
          <a:lstStyle/>
          <a:p>
            <a:r>
              <a:rPr lang="en-US" dirty="0" smtClean="0"/>
              <a:t>Among all groups, Seniors had lower mean ratings than First Year students and UMB Seniors had the lowest.</a:t>
            </a:r>
            <a:endParaRPr lang="en-US" dirty="0"/>
          </a:p>
        </p:txBody>
      </p:sp>
      <p:sp>
        <p:nvSpPr>
          <p:cNvPr id="5" name="TextBox 4"/>
          <p:cNvSpPr txBox="1"/>
          <p:nvPr/>
        </p:nvSpPr>
        <p:spPr>
          <a:xfrm>
            <a:off x="1092200" y="6070600"/>
            <a:ext cx="6324600" cy="369332"/>
          </a:xfrm>
          <a:prstGeom prst="rect">
            <a:avLst/>
          </a:prstGeom>
          <a:noFill/>
        </p:spPr>
        <p:txBody>
          <a:bodyPr wrap="square" rtlCol="0">
            <a:spAutoFit/>
          </a:bodyPr>
          <a:lstStyle/>
          <a:p>
            <a:pPr algn="ctr"/>
            <a:r>
              <a:rPr lang="en-US" sz="1800" i="1" dirty="0"/>
              <a:t>Rating on a 1-7 scale</a:t>
            </a:r>
            <a:endParaRPr lang="en-US" sz="1800" dirty="0"/>
          </a:p>
        </p:txBody>
      </p:sp>
    </p:spTree>
    <p:extLst>
      <p:ext uri="{BB962C8B-B14F-4D97-AF65-F5344CB8AC3E}">
        <p14:creationId xmlns:p14="http://schemas.microsoft.com/office/powerpoint/2010/main" val="3116881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UMass Boston First Year Students </a:t>
            </a:r>
            <a:r>
              <a:rPr lang="en-US" b="1" dirty="0" smtClean="0"/>
              <a:t>Rating Campus Relationships </a:t>
            </a:r>
            <a:r>
              <a:rPr lang="en-US" b="1" dirty="0"/>
              <a:t>5 or Above on 7 Point Scale</a:t>
            </a:r>
            <a:r>
              <a:rPr lang="en-US" dirty="0"/>
              <a:t/>
            </a:r>
            <a:br>
              <a:rPr lang="en-US" dirty="0"/>
            </a:br>
            <a:endParaRPr lang="en-US" dirty="0"/>
          </a:p>
        </p:txBody>
      </p:sp>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graphicFrame>
        <p:nvGraphicFramePr>
          <p:cNvPr id="5" name="Chart 4"/>
          <p:cNvGraphicFramePr/>
          <p:nvPr>
            <p:extLst>
              <p:ext uri="{D42A27DB-BD31-4B8C-83A1-F6EECF244321}">
                <p14:modId xmlns:p14="http://schemas.microsoft.com/office/powerpoint/2010/main" val="3795827497"/>
              </p:ext>
            </p:extLst>
          </p:nvPr>
        </p:nvGraphicFramePr>
        <p:xfrm>
          <a:off x="838200" y="2057400"/>
          <a:ext cx="7391399" cy="3733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98037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UMB Students are More Likely to Speak a Language Other than English at Home than Students at other Urban Universities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793611538"/>
              </p:ext>
            </p:extLst>
          </p:nvPr>
        </p:nvGraphicFramePr>
        <p:xfrm>
          <a:off x="838200" y="1981200"/>
          <a:ext cx="7772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4"/>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464238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UMass Boston </a:t>
            </a:r>
            <a:r>
              <a:rPr lang="en-US" b="1" dirty="0" smtClean="0"/>
              <a:t>Seniors Rating Campus Relationships </a:t>
            </a:r>
            <a:r>
              <a:rPr lang="en-US" b="1" dirty="0"/>
              <a:t>5 or Above on 7 Point Scale</a:t>
            </a:r>
            <a:r>
              <a:rPr lang="en-US" dirty="0"/>
              <a:t/>
            </a:r>
            <a:br>
              <a:rPr lang="en-US" dirty="0"/>
            </a:br>
            <a:endParaRPr lang="en-US" dirty="0"/>
          </a:p>
        </p:txBody>
      </p:sp>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graphicFrame>
        <p:nvGraphicFramePr>
          <p:cNvPr id="5" name="Chart 4"/>
          <p:cNvGraphicFramePr/>
          <p:nvPr>
            <p:extLst>
              <p:ext uri="{D42A27DB-BD31-4B8C-83A1-F6EECF244321}">
                <p14:modId xmlns:p14="http://schemas.microsoft.com/office/powerpoint/2010/main" val="3670070379"/>
              </p:ext>
            </p:extLst>
          </p:nvPr>
        </p:nvGraphicFramePr>
        <p:xfrm>
          <a:off x="914400" y="1828800"/>
          <a:ext cx="7010400" cy="3733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67145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Usage</a:t>
            </a:r>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1407680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dirty="0" smtClean="0"/>
              <a:t>Time spent preparing </a:t>
            </a:r>
            <a:r>
              <a:rPr lang="en-US" sz="2400" dirty="0"/>
              <a:t>for class (studying, reading, writing, doing homework or lab work, analyzing data, rehearsing, and other academic activities)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092048367"/>
              </p:ext>
            </p:extLst>
          </p:nvPr>
        </p:nvGraphicFramePr>
        <p:xfrm>
          <a:off x="533400" y="1600200"/>
          <a:ext cx="83820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541065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2400" dirty="0" smtClean="0"/>
              <a:t>Larger Percentages of the Comparison Groups Spent Any Time Participating in Co-Curricular Activities than at UMass Boston</a:t>
            </a:r>
            <a:endParaRPr lang="en-US" sz="24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715034089"/>
              </p:ext>
            </p:extLst>
          </p:nvPr>
        </p:nvGraphicFramePr>
        <p:xfrm>
          <a:off x="685800" y="1676400"/>
          <a:ext cx="77724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4"/>
          <p:cNvSpPr>
            <a:spLocks noGrp="1"/>
          </p:cNvSpPr>
          <p:nvPr>
            <p:ph type="ftr" sz="quarter" idx="11"/>
          </p:nvPr>
        </p:nvSpPr>
        <p:spPr/>
        <p:txBody>
          <a:bodyPr/>
          <a:lstStyle/>
          <a:p>
            <a:r>
              <a:rPr lang="en-US"/>
              <a:t>Office of Institutional Research and Policy Studies</a:t>
            </a:r>
            <a:endParaRPr lang="en-US">
              <a:solidFill>
                <a:schemeClr val="tx1"/>
              </a:solidFill>
              <a:latin typeface="Arial" charset="0"/>
            </a:endParaRPr>
          </a:p>
        </p:txBody>
      </p:sp>
    </p:spTree>
    <p:extLst>
      <p:ext uri="{BB962C8B-B14F-4D97-AF65-F5344CB8AC3E}">
        <p14:creationId xmlns:p14="http://schemas.microsoft.com/office/powerpoint/2010/main" val="4012963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2400" dirty="0" smtClean="0"/>
              <a:t>Mean Number of Hours Per Week Spent Relaxing and Socializing (watching TV, partying, etc.)</a:t>
            </a:r>
            <a:r>
              <a:rPr lang="en-US" sz="2400" dirty="0"/>
              <a:t/>
            </a:r>
            <a:br>
              <a:rPr lang="en-US" sz="2400" dirty="0"/>
            </a:br>
            <a:r>
              <a:rPr lang="en-US" sz="1600" i="1" dirty="0"/>
              <a:t>1=0 </a:t>
            </a:r>
            <a:r>
              <a:rPr lang="en-US" sz="1600" i="1" dirty="0" err="1"/>
              <a:t>hrs</a:t>
            </a:r>
            <a:r>
              <a:rPr lang="en-US" sz="1600" i="1" dirty="0"/>
              <a:t>/</a:t>
            </a:r>
            <a:r>
              <a:rPr lang="en-US" sz="1600" i="1" dirty="0" err="1"/>
              <a:t>wk</a:t>
            </a:r>
            <a:r>
              <a:rPr lang="en-US" sz="1600" i="1" dirty="0"/>
              <a:t>, 2=1-5 </a:t>
            </a:r>
            <a:r>
              <a:rPr lang="en-US" sz="1600" i="1" dirty="0" err="1"/>
              <a:t>hrs</a:t>
            </a:r>
            <a:r>
              <a:rPr lang="en-US" sz="1600" i="1" dirty="0"/>
              <a:t>/</a:t>
            </a:r>
            <a:r>
              <a:rPr lang="en-US" sz="1600" i="1" dirty="0" err="1"/>
              <a:t>wk</a:t>
            </a:r>
            <a:r>
              <a:rPr lang="en-US" sz="1600" i="1" dirty="0"/>
              <a:t>, 3=6-10 </a:t>
            </a:r>
            <a:r>
              <a:rPr lang="en-US" sz="1600" i="1" dirty="0" err="1"/>
              <a:t>hrs</a:t>
            </a:r>
            <a:r>
              <a:rPr lang="en-US" sz="1600" i="1" dirty="0"/>
              <a:t>/</a:t>
            </a:r>
            <a:r>
              <a:rPr lang="en-US" sz="1600" i="1" dirty="0" err="1"/>
              <a:t>wk</a:t>
            </a:r>
            <a:r>
              <a:rPr lang="en-US" sz="1600" i="1" dirty="0"/>
              <a:t>, 4=11-15 </a:t>
            </a:r>
            <a:r>
              <a:rPr lang="en-US" sz="1600" i="1" dirty="0" err="1"/>
              <a:t>hrs</a:t>
            </a:r>
            <a:r>
              <a:rPr lang="en-US" sz="1600" i="1" dirty="0"/>
              <a:t>/</a:t>
            </a:r>
            <a:r>
              <a:rPr lang="en-US" sz="1600" i="1" dirty="0" err="1"/>
              <a:t>wk</a:t>
            </a:r>
            <a:r>
              <a:rPr lang="en-US" sz="1600" i="1" dirty="0"/>
              <a:t>, 5=16-20 </a:t>
            </a:r>
            <a:r>
              <a:rPr lang="en-US" sz="1600" i="1" dirty="0" err="1"/>
              <a:t>hrs</a:t>
            </a:r>
            <a:r>
              <a:rPr lang="en-US" sz="1600" i="1" dirty="0"/>
              <a:t>/</a:t>
            </a:r>
            <a:r>
              <a:rPr lang="en-US" sz="1600" i="1" dirty="0" err="1"/>
              <a:t>wk</a:t>
            </a:r>
            <a:r>
              <a:rPr lang="en-US" sz="1600" i="1" dirty="0"/>
              <a:t>, 6=21-25 </a:t>
            </a:r>
            <a:r>
              <a:rPr lang="en-US" sz="1600" i="1" dirty="0" err="1"/>
              <a:t>hrs</a:t>
            </a:r>
            <a:r>
              <a:rPr lang="en-US" sz="1600" i="1" dirty="0"/>
              <a:t>/</a:t>
            </a:r>
            <a:r>
              <a:rPr lang="en-US" sz="1600" i="1" dirty="0" err="1"/>
              <a:t>wk</a:t>
            </a:r>
            <a:r>
              <a:rPr lang="en-US" sz="1600" i="1" dirty="0"/>
              <a:t>, 7=26-30 </a:t>
            </a:r>
            <a:r>
              <a:rPr lang="en-US" sz="1600" i="1" dirty="0" err="1"/>
              <a:t>hrs</a:t>
            </a:r>
            <a:r>
              <a:rPr lang="en-US" sz="1600" i="1" dirty="0"/>
              <a:t>/</a:t>
            </a:r>
            <a:r>
              <a:rPr lang="en-US" sz="1600" i="1" dirty="0" err="1"/>
              <a:t>wk</a:t>
            </a:r>
            <a:r>
              <a:rPr lang="en-US" sz="1600" i="1" dirty="0"/>
              <a:t>, 8=More than 30 </a:t>
            </a:r>
            <a:r>
              <a:rPr lang="en-US" sz="1600" i="1" dirty="0" err="1"/>
              <a:t>hrs</a:t>
            </a:r>
            <a:r>
              <a:rPr lang="en-US" sz="1600" i="1" dirty="0"/>
              <a:t>/</a:t>
            </a:r>
            <a:r>
              <a:rPr lang="en-US" sz="1600" i="1" dirty="0" err="1"/>
              <a:t>wk</a:t>
            </a:r>
            <a:endParaRPr lang="en-US" sz="1600" i="1"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482991479"/>
              </p:ext>
            </p:extLst>
          </p:nvPr>
        </p:nvGraphicFramePr>
        <p:xfrm>
          <a:off x="685800" y="2057400"/>
          <a:ext cx="7772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4"/>
          <p:cNvSpPr>
            <a:spLocks noGrp="1"/>
          </p:cNvSpPr>
          <p:nvPr>
            <p:ph type="ftr" sz="quarter" idx="11"/>
          </p:nvPr>
        </p:nvSpPr>
        <p:spPr/>
        <p:txBody>
          <a:bodyPr/>
          <a:lstStyle/>
          <a:p>
            <a:r>
              <a:rPr lang="en-US"/>
              <a:t>Office of Institutional Research and Policy Studies</a:t>
            </a:r>
            <a:endParaRPr lang="en-US">
              <a:solidFill>
                <a:schemeClr val="tx1"/>
              </a:solidFill>
              <a:latin typeface="Arial" charset="0"/>
            </a:endParaRPr>
          </a:p>
        </p:txBody>
      </p:sp>
    </p:spTree>
    <p:extLst>
      <p:ext uri="{BB962C8B-B14F-4D97-AF65-F5344CB8AC3E}">
        <p14:creationId xmlns:p14="http://schemas.microsoft.com/office/powerpoint/2010/main" val="225263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smtClean="0"/>
              <a:t>A greater percentage of UMB students reported working more than 20 hours per week than those in the comparison groups </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806847866"/>
              </p:ext>
            </p:extLst>
          </p:nvPr>
        </p:nvGraphicFramePr>
        <p:xfrm>
          <a:off x="685800" y="2057400"/>
          <a:ext cx="7772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4"/>
          <p:cNvSpPr>
            <a:spLocks noGrp="1"/>
          </p:cNvSpPr>
          <p:nvPr>
            <p:ph type="ftr" sz="quarter" idx="11"/>
          </p:nvPr>
        </p:nvSpPr>
        <p:spPr/>
        <p:txBody>
          <a:bodyPr/>
          <a:lstStyle/>
          <a:p>
            <a:r>
              <a:rPr lang="en-US"/>
              <a:t>Office of Institutional Research and Policy Studies</a:t>
            </a:r>
            <a:endParaRPr lang="en-US">
              <a:solidFill>
                <a:schemeClr val="tx1"/>
              </a:solidFill>
              <a:latin typeface="Arial" charset="0"/>
            </a:endParaRPr>
          </a:p>
        </p:txBody>
      </p:sp>
    </p:spTree>
    <p:extLst>
      <p:ext uri="{BB962C8B-B14F-4D97-AF65-F5344CB8AC3E}">
        <p14:creationId xmlns:p14="http://schemas.microsoft.com/office/powerpoint/2010/main" val="2652907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2400" dirty="0" smtClean="0"/>
              <a:t>A Greater Percentage of UMass Boston Students Reported Spending Time Caring for Dependents than Did Comparison Groups </a:t>
            </a:r>
            <a:endParaRPr lang="en-US" sz="24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886007421"/>
              </p:ext>
            </p:extLst>
          </p:nvPr>
        </p:nvGraphicFramePr>
        <p:xfrm>
          <a:off x="685800" y="2057400"/>
          <a:ext cx="7772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4"/>
          <p:cNvSpPr>
            <a:spLocks noGrp="1"/>
          </p:cNvSpPr>
          <p:nvPr>
            <p:ph type="ftr" sz="quarter" idx="11"/>
          </p:nvPr>
        </p:nvSpPr>
        <p:spPr/>
        <p:txBody>
          <a:bodyPr/>
          <a:lstStyle/>
          <a:p>
            <a:r>
              <a:rPr lang="en-US"/>
              <a:t>Office of Institutional Research and Policy Studies</a:t>
            </a:r>
            <a:endParaRPr lang="en-US">
              <a:solidFill>
                <a:schemeClr val="tx1"/>
              </a:solidFill>
              <a:latin typeface="Arial" charset="0"/>
            </a:endParaRPr>
          </a:p>
        </p:txBody>
      </p:sp>
    </p:spTree>
    <p:extLst>
      <p:ext uri="{BB962C8B-B14F-4D97-AF65-F5344CB8AC3E}">
        <p14:creationId xmlns:p14="http://schemas.microsoft.com/office/powerpoint/2010/main" val="2770583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Spent Commuting to Class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56467960"/>
              </p:ext>
            </p:extLst>
          </p:nvPr>
        </p:nvGraphicFramePr>
        <p:xfrm>
          <a:off x="3575050" y="273050"/>
          <a:ext cx="5111750" cy="585311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half" idx="2"/>
          </p:nvPr>
        </p:nvSpPr>
        <p:spPr/>
        <p:txBody>
          <a:bodyPr wrap="square"/>
          <a:lstStyle/>
          <a:p>
            <a:pPr marL="285750" indent="-285750">
              <a:buFont typeface="Arial" pitchFamily="34" charset="0"/>
              <a:buChar char="•"/>
            </a:pPr>
            <a:r>
              <a:rPr lang="en-US" sz="1800" dirty="0" smtClean="0"/>
              <a:t>Many first year (45%) and senior (41%) students reported spending 1 to 5 hours per week commuting to class.</a:t>
            </a:r>
          </a:p>
          <a:p>
            <a:pPr marL="285750" indent="-285750">
              <a:buFont typeface="Arial" pitchFamily="34" charset="0"/>
              <a:buChar char="•"/>
            </a:pPr>
            <a:r>
              <a:rPr lang="en-US" sz="1800" dirty="0" smtClean="0"/>
              <a:t>This was consistent with the comparison groups.</a:t>
            </a:r>
          </a:p>
          <a:p>
            <a:pPr marL="285750" indent="-285750">
              <a:buFont typeface="Arial" pitchFamily="34" charset="0"/>
              <a:buChar char="•"/>
            </a:pPr>
            <a:endParaRPr lang="en-US" sz="1800" dirty="0"/>
          </a:p>
        </p:txBody>
      </p:sp>
      <p:sp>
        <p:nvSpPr>
          <p:cNvPr id="5" name="Footer Placeholder 4"/>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1410270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Percent of Students Spending 5 Hours or Less on Campus </a:t>
            </a:r>
            <a:r>
              <a:rPr lang="en-US" dirty="0"/>
              <a:t>O</a:t>
            </a:r>
            <a:r>
              <a:rPr lang="en-US" dirty="0" smtClean="0"/>
              <a:t>utside of Class per Week Has Decreased.</a:t>
            </a:r>
            <a:endParaRPr lang="en-US" dirty="0"/>
          </a:p>
        </p:txBody>
      </p:sp>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graphicFrame>
        <p:nvGraphicFramePr>
          <p:cNvPr id="5" name="Chart 4"/>
          <p:cNvGraphicFramePr>
            <a:graphicFrameLocks/>
          </p:cNvGraphicFramePr>
          <p:nvPr>
            <p:extLst>
              <p:ext uri="{D42A27DB-BD31-4B8C-83A1-F6EECF244321}">
                <p14:modId xmlns:p14="http://schemas.microsoft.com/office/powerpoint/2010/main" val="2305980813"/>
              </p:ext>
            </p:extLst>
          </p:nvPr>
        </p:nvGraphicFramePr>
        <p:xfrm>
          <a:off x="1066800" y="1905000"/>
          <a:ext cx="70104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0308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dirty="0" smtClean="0"/>
              <a:t>A Higher Percentage of Senior Students Spend More Than 5 Hours on Campus Outside of Class than First Year Students.</a:t>
            </a:r>
            <a:endParaRPr lang="en-US" sz="2400" dirty="0"/>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3602673107"/>
              </p:ext>
            </p:extLst>
          </p:nvPr>
        </p:nvGraphicFramePr>
        <p:xfrm>
          <a:off x="685800" y="2209800"/>
          <a:ext cx="3810000" cy="411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8"/>
          <p:cNvGraphicFramePr>
            <a:graphicFrameLocks noGrp="1"/>
          </p:cNvGraphicFramePr>
          <p:nvPr>
            <p:ph sz="half" idx="2"/>
            <p:extLst>
              <p:ext uri="{D42A27DB-BD31-4B8C-83A1-F6EECF244321}">
                <p14:modId xmlns:p14="http://schemas.microsoft.com/office/powerpoint/2010/main" val="3422545142"/>
              </p:ext>
            </p:extLst>
          </p:nvPr>
        </p:nvGraphicFramePr>
        <p:xfrm>
          <a:off x="4800600" y="2209800"/>
          <a:ext cx="38100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710229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Academic and Intellectual Experiences</a:t>
            </a:r>
          </a:p>
        </p:txBody>
      </p:sp>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854842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Institutional </a:t>
            </a:r>
            <a:r>
              <a:rPr lang="en-US" dirty="0" smtClean="0"/>
              <a:t>environment</a:t>
            </a:r>
            <a:endParaRPr lang="en-US" dirty="0"/>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2553023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2400" dirty="0"/>
              <a:t>To what extent does your institution emphasize </a:t>
            </a:r>
            <a:r>
              <a:rPr lang="en-US" sz="2400" dirty="0" smtClean="0"/>
              <a:t>spending </a:t>
            </a:r>
            <a:r>
              <a:rPr lang="en-US" sz="2400" dirty="0"/>
              <a:t>significant amounts of time studying and on academic </a:t>
            </a:r>
            <a:r>
              <a:rPr lang="en-US" sz="2400" dirty="0" smtClean="0"/>
              <a:t>work?</a:t>
            </a:r>
            <a:endParaRPr lang="en-US" sz="24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868839364"/>
              </p:ext>
            </p:extLst>
          </p:nvPr>
        </p:nvGraphicFramePr>
        <p:xfrm>
          <a:off x="685800" y="2057400"/>
          <a:ext cx="7772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4"/>
          <p:cNvSpPr>
            <a:spLocks noGrp="1"/>
          </p:cNvSpPr>
          <p:nvPr>
            <p:ph type="ftr" sz="quarter" idx="11"/>
          </p:nvPr>
        </p:nvSpPr>
        <p:spPr/>
        <p:txBody>
          <a:bodyPr/>
          <a:lstStyle/>
          <a:p>
            <a:r>
              <a:rPr lang="en-US"/>
              <a:t>Office of Institutional Research and Policy Studies</a:t>
            </a:r>
            <a:endParaRPr lang="en-US">
              <a:solidFill>
                <a:schemeClr val="tx1"/>
              </a:solidFill>
              <a:latin typeface="Arial" charset="0"/>
            </a:endParaRPr>
          </a:p>
        </p:txBody>
      </p:sp>
    </p:spTree>
    <p:extLst>
      <p:ext uri="{BB962C8B-B14F-4D97-AF65-F5344CB8AC3E}">
        <p14:creationId xmlns:p14="http://schemas.microsoft.com/office/powerpoint/2010/main" val="1037179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2400" dirty="0"/>
              <a:t>To what extent does your institution emphasize </a:t>
            </a:r>
            <a:r>
              <a:rPr lang="en-US" sz="2400" dirty="0" smtClean="0"/>
              <a:t>providing </a:t>
            </a:r>
            <a:r>
              <a:rPr lang="en-US" sz="2400" dirty="0"/>
              <a:t>the support you need to help you succeed academically?</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520689180"/>
              </p:ext>
            </p:extLst>
          </p:nvPr>
        </p:nvGraphicFramePr>
        <p:xfrm>
          <a:off x="685800" y="2057400"/>
          <a:ext cx="7772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4"/>
          <p:cNvSpPr>
            <a:spLocks noGrp="1"/>
          </p:cNvSpPr>
          <p:nvPr>
            <p:ph type="ftr" sz="quarter" idx="11"/>
          </p:nvPr>
        </p:nvSpPr>
        <p:spPr/>
        <p:txBody>
          <a:bodyPr/>
          <a:lstStyle/>
          <a:p>
            <a:r>
              <a:rPr lang="en-US"/>
              <a:t>Office of Institutional Research and Policy Studies</a:t>
            </a:r>
            <a:endParaRPr lang="en-US">
              <a:solidFill>
                <a:schemeClr val="tx1"/>
              </a:solidFill>
              <a:latin typeface="Arial" charset="0"/>
            </a:endParaRPr>
          </a:p>
        </p:txBody>
      </p:sp>
    </p:spTree>
    <p:extLst>
      <p:ext uri="{BB962C8B-B14F-4D97-AF65-F5344CB8AC3E}">
        <p14:creationId xmlns:p14="http://schemas.microsoft.com/office/powerpoint/2010/main" val="3528174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2400" dirty="0"/>
              <a:t>To what extent does your institution emphasize </a:t>
            </a:r>
            <a:r>
              <a:rPr lang="en-US" sz="2400" dirty="0" smtClean="0"/>
              <a:t>encouraging </a:t>
            </a:r>
            <a:r>
              <a:rPr lang="en-US" sz="2400" dirty="0"/>
              <a:t>contact among students from different economic, social, and racial or ethnic backgrounds?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024988429"/>
              </p:ext>
            </p:extLst>
          </p:nvPr>
        </p:nvGraphicFramePr>
        <p:xfrm>
          <a:off x="685800" y="2057400"/>
          <a:ext cx="7772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4"/>
          <p:cNvSpPr>
            <a:spLocks noGrp="1"/>
          </p:cNvSpPr>
          <p:nvPr>
            <p:ph type="ftr" sz="quarter" idx="11"/>
          </p:nvPr>
        </p:nvSpPr>
        <p:spPr/>
        <p:txBody>
          <a:bodyPr/>
          <a:lstStyle/>
          <a:p>
            <a:r>
              <a:rPr lang="en-US"/>
              <a:t>Office of Institutional Research and Policy Studies</a:t>
            </a:r>
            <a:endParaRPr lang="en-US">
              <a:solidFill>
                <a:schemeClr val="tx1"/>
              </a:solidFill>
              <a:latin typeface="Arial" charset="0"/>
            </a:endParaRPr>
          </a:p>
        </p:txBody>
      </p:sp>
    </p:spTree>
    <p:extLst>
      <p:ext uri="{BB962C8B-B14F-4D97-AF65-F5344CB8AC3E}">
        <p14:creationId xmlns:p14="http://schemas.microsoft.com/office/powerpoint/2010/main" val="1848972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2400" dirty="0"/>
              <a:t>To what extent does your institution emphasize </a:t>
            </a:r>
            <a:r>
              <a:rPr lang="en-US" sz="2400" dirty="0" smtClean="0"/>
              <a:t>helping </a:t>
            </a:r>
            <a:r>
              <a:rPr lang="en-US" sz="2400" dirty="0"/>
              <a:t>you cope with your non-academic responsibilities (work, family, etc.)?</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648160937"/>
              </p:ext>
            </p:extLst>
          </p:nvPr>
        </p:nvGraphicFramePr>
        <p:xfrm>
          <a:off x="685800" y="2057400"/>
          <a:ext cx="7772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4"/>
          <p:cNvSpPr>
            <a:spLocks noGrp="1"/>
          </p:cNvSpPr>
          <p:nvPr>
            <p:ph type="ftr" sz="quarter" idx="11"/>
          </p:nvPr>
        </p:nvSpPr>
        <p:spPr/>
        <p:txBody>
          <a:bodyPr/>
          <a:lstStyle/>
          <a:p>
            <a:r>
              <a:rPr lang="en-US"/>
              <a:t>Office of Institutional Research and Policy Studies</a:t>
            </a:r>
            <a:endParaRPr lang="en-US">
              <a:solidFill>
                <a:schemeClr val="tx1"/>
              </a:solidFill>
              <a:latin typeface="Arial" charset="0"/>
            </a:endParaRPr>
          </a:p>
        </p:txBody>
      </p:sp>
    </p:spTree>
    <p:extLst>
      <p:ext uri="{BB962C8B-B14F-4D97-AF65-F5344CB8AC3E}">
        <p14:creationId xmlns:p14="http://schemas.microsoft.com/office/powerpoint/2010/main" val="2236406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2400" dirty="0"/>
              <a:t>To what extent does your institution emphasize </a:t>
            </a:r>
            <a:r>
              <a:rPr lang="en-US" sz="2400" dirty="0" smtClean="0"/>
              <a:t>providing </a:t>
            </a:r>
            <a:r>
              <a:rPr lang="en-US" sz="2400" dirty="0"/>
              <a:t>the support you need to thrive socially?</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370899959"/>
              </p:ext>
            </p:extLst>
          </p:nvPr>
        </p:nvGraphicFramePr>
        <p:xfrm>
          <a:off x="685800" y="2057400"/>
          <a:ext cx="7772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4"/>
          <p:cNvSpPr>
            <a:spLocks noGrp="1"/>
          </p:cNvSpPr>
          <p:nvPr>
            <p:ph type="ftr" sz="quarter" idx="11"/>
          </p:nvPr>
        </p:nvSpPr>
        <p:spPr/>
        <p:txBody>
          <a:bodyPr/>
          <a:lstStyle/>
          <a:p>
            <a:r>
              <a:rPr lang="en-US"/>
              <a:t>Office of Institutional Research and Policy Studies</a:t>
            </a:r>
            <a:endParaRPr lang="en-US">
              <a:solidFill>
                <a:schemeClr val="tx1"/>
              </a:solidFill>
              <a:latin typeface="Arial" charset="0"/>
            </a:endParaRPr>
          </a:p>
        </p:txBody>
      </p:sp>
    </p:spTree>
    <p:extLst>
      <p:ext uri="{BB962C8B-B14F-4D97-AF65-F5344CB8AC3E}">
        <p14:creationId xmlns:p14="http://schemas.microsoft.com/office/powerpoint/2010/main" val="2437190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2400" dirty="0"/>
              <a:t>To what extent does your institution emphasize </a:t>
            </a:r>
            <a:r>
              <a:rPr lang="en-US" sz="2400" dirty="0" smtClean="0"/>
              <a:t>attending </a:t>
            </a:r>
            <a:r>
              <a:rPr lang="en-US" sz="2400" dirty="0"/>
              <a:t>campus events and activities (special speakers, cultural performances, athletic events, etc.)?</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120966327"/>
              </p:ext>
            </p:extLst>
          </p:nvPr>
        </p:nvGraphicFramePr>
        <p:xfrm>
          <a:off x="685800" y="2057400"/>
          <a:ext cx="7772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4"/>
          <p:cNvSpPr>
            <a:spLocks noGrp="1"/>
          </p:cNvSpPr>
          <p:nvPr>
            <p:ph type="ftr" sz="quarter" idx="11"/>
          </p:nvPr>
        </p:nvSpPr>
        <p:spPr/>
        <p:txBody>
          <a:bodyPr/>
          <a:lstStyle/>
          <a:p>
            <a:r>
              <a:rPr lang="en-US"/>
              <a:t>Office of Institutional Research and Policy Studies</a:t>
            </a:r>
            <a:endParaRPr lang="en-US">
              <a:solidFill>
                <a:schemeClr val="tx1"/>
              </a:solidFill>
              <a:latin typeface="Arial" charset="0"/>
            </a:endParaRPr>
          </a:p>
        </p:txBody>
      </p:sp>
    </p:spTree>
    <p:extLst>
      <p:ext uri="{BB962C8B-B14F-4D97-AF65-F5344CB8AC3E}">
        <p14:creationId xmlns:p14="http://schemas.microsoft.com/office/powerpoint/2010/main" val="395178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2400" dirty="0"/>
              <a:t>To what extent does your institution emphasize </a:t>
            </a:r>
            <a:r>
              <a:rPr lang="en-US" sz="2400" dirty="0" smtClean="0"/>
              <a:t>using </a:t>
            </a:r>
            <a:r>
              <a:rPr lang="en-US" sz="2400" dirty="0"/>
              <a:t>computers in academic work?</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109120166"/>
              </p:ext>
            </p:extLst>
          </p:nvPr>
        </p:nvGraphicFramePr>
        <p:xfrm>
          <a:off x="685800" y="2057400"/>
          <a:ext cx="7772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4"/>
          <p:cNvSpPr>
            <a:spLocks noGrp="1"/>
          </p:cNvSpPr>
          <p:nvPr>
            <p:ph type="ftr" sz="quarter" idx="11"/>
          </p:nvPr>
        </p:nvSpPr>
        <p:spPr/>
        <p:txBody>
          <a:bodyPr/>
          <a:lstStyle/>
          <a:p>
            <a:r>
              <a:rPr lang="en-US"/>
              <a:t>Office of Institutional Research and Policy Studies</a:t>
            </a:r>
            <a:endParaRPr lang="en-US">
              <a:solidFill>
                <a:schemeClr val="tx1"/>
              </a:solidFill>
              <a:latin typeface="Arial" charset="0"/>
            </a:endParaRPr>
          </a:p>
        </p:txBody>
      </p:sp>
    </p:spTree>
    <p:extLst>
      <p:ext uri="{BB962C8B-B14F-4D97-AF65-F5344CB8AC3E}">
        <p14:creationId xmlns:p14="http://schemas.microsoft.com/office/powerpoint/2010/main" val="26292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Educational and Personal Growth</a:t>
            </a:r>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892715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2400" dirty="0"/>
              <a:t>To what extent does your institution emphasize </a:t>
            </a:r>
            <a:r>
              <a:rPr lang="en-US" sz="2400" dirty="0" smtClean="0"/>
              <a:t>acquiring </a:t>
            </a:r>
            <a:r>
              <a:rPr lang="en-US" sz="2400" dirty="0"/>
              <a:t>a broad general education?</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206395565"/>
              </p:ext>
            </p:extLst>
          </p:nvPr>
        </p:nvGraphicFramePr>
        <p:xfrm>
          <a:off x="685800" y="2057400"/>
          <a:ext cx="7772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4"/>
          <p:cNvSpPr>
            <a:spLocks noGrp="1"/>
          </p:cNvSpPr>
          <p:nvPr>
            <p:ph type="ftr" sz="quarter" idx="11"/>
          </p:nvPr>
        </p:nvSpPr>
        <p:spPr/>
        <p:txBody>
          <a:bodyPr/>
          <a:lstStyle/>
          <a:p>
            <a:r>
              <a:rPr lang="en-US"/>
              <a:t>Office of Institutional Research and Policy Studies</a:t>
            </a:r>
            <a:endParaRPr lang="en-US">
              <a:solidFill>
                <a:schemeClr val="tx1"/>
              </a:solidFill>
              <a:latin typeface="Arial" charset="0"/>
            </a:endParaRPr>
          </a:p>
        </p:txBody>
      </p:sp>
    </p:spTree>
    <p:extLst>
      <p:ext uri="{BB962C8B-B14F-4D97-AF65-F5344CB8AC3E}">
        <p14:creationId xmlns:p14="http://schemas.microsoft.com/office/powerpoint/2010/main" val="1148280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 your experience at your institution during the current school year, about how often have </a:t>
            </a:r>
            <a:r>
              <a:rPr lang="en-US" dirty="0" smtClean="0"/>
              <a:t>you asked </a:t>
            </a:r>
            <a:r>
              <a:rPr lang="en-US" dirty="0"/>
              <a:t>questions in class or contributed to class </a:t>
            </a:r>
            <a:r>
              <a:rPr lang="en-US" dirty="0" smtClean="0"/>
              <a:t>discussions?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525893950"/>
              </p:ext>
            </p:extLst>
          </p:nvPr>
        </p:nvGraphicFramePr>
        <p:xfrm>
          <a:off x="838200" y="21336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Office of Institutional Research and Policy Studies</a:t>
            </a:r>
            <a:endParaRPr lang="en-US">
              <a:solidFill>
                <a:schemeClr val="tx1"/>
              </a:solidFill>
              <a:latin typeface="+mn-lt"/>
            </a:endParaRPr>
          </a:p>
        </p:txBody>
      </p:sp>
    </p:spTree>
    <p:extLst>
      <p:ext uri="{BB962C8B-B14F-4D97-AF65-F5344CB8AC3E}">
        <p14:creationId xmlns:p14="http://schemas.microsoft.com/office/powerpoint/2010/main" val="2566678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2400" dirty="0"/>
              <a:t>To what extent does your institution emphasize </a:t>
            </a:r>
            <a:r>
              <a:rPr lang="en-US" sz="2400" dirty="0" smtClean="0"/>
              <a:t>acquiring </a:t>
            </a:r>
            <a:r>
              <a:rPr lang="en-US" sz="2400" dirty="0"/>
              <a:t>job or work-related knowledge and skills?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725352447"/>
              </p:ext>
            </p:extLst>
          </p:nvPr>
        </p:nvGraphicFramePr>
        <p:xfrm>
          <a:off x="685800" y="2057400"/>
          <a:ext cx="7772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4"/>
          <p:cNvSpPr>
            <a:spLocks noGrp="1"/>
          </p:cNvSpPr>
          <p:nvPr>
            <p:ph type="ftr" sz="quarter" idx="11"/>
          </p:nvPr>
        </p:nvSpPr>
        <p:spPr/>
        <p:txBody>
          <a:bodyPr/>
          <a:lstStyle/>
          <a:p>
            <a:r>
              <a:rPr lang="en-US"/>
              <a:t>Office of Institutional Research and Policy Studies</a:t>
            </a:r>
            <a:endParaRPr lang="en-US">
              <a:solidFill>
                <a:schemeClr val="tx1"/>
              </a:solidFill>
              <a:latin typeface="Arial" charset="0"/>
            </a:endParaRPr>
          </a:p>
        </p:txBody>
      </p:sp>
    </p:spTree>
    <p:extLst>
      <p:ext uri="{BB962C8B-B14F-4D97-AF65-F5344CB8AC3E}">
        <p14:creationId xmlns:p14="http://schemas.microsoft.com/office/powerpoint/2010/main" val="143532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2400" dirty="0"/>
              <a:t>To what extent does your institution emphasize </a:t>
            </a:r>
            <a:r>
              <a:rPr lang="en-US" sz="2400" dirty="0" smtClean="0"/>
              <a:t>writing </a:t>
            </a:r>
            <a:r>
              <a:rPr lang="en-US" sz="2400" dirty="0"/>
              <a:t>clearly </a:t>
            </a:r>
            <a:r>
              <a:rPr lang="en-US" sz="2400" dirty="0" smtClean="0"/>
              <a:t>and effectively</a:t>
            </a:r>
            <a:r>
              <a:rPr lang="en-US" sz="2400" dirty="0"/>
              <a:t>?</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051271238"/>
              </p:ext>
            </p:extLst>
          </p:nvPr>
        </p:nvGraphicFramePr>
        <p:xfrm>
          <a:off x="685800" y="1828800"/>
          <a:ext cx="77724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4"/>
          <p:cNvSpPr>
            <a:spLocks noGrp="1"/>
          </p:cNvSpPr>
          <p:nvPr>
            <p:ph type="ftr" sz="quarter" idx="11"/>
          </p:nvPr>
        </p:nvSpPr>
        <p:spPr/>
        <p:txBody>
          <a:bodyPr/>
          <a:lstStyle/>
          <a:p>
            <a:r>
              <a:rPr lang="en-US"/>
              <a:t>Office of Institutional Research and Policy Studies</a:t>
            </a:r>
            <a:endParaRPr lang="en-US">
              <a:solidFill>
                <a:schemeClr val="tx1"/>
              </a:solidFill>
              <a:latin typeface="Arial" charset="0"/>
            </a:endParaRPr>
          </a:p>
        </p:txBody>
      </p:sp>
    </p:spTree>
    <p:extLst>
      <p:ext uri="{BB962C8B-B14F-4D97-AF65-F5344CB8AC3E}">
        <p14:creationId xmlns:p14="http://schemas.microsoft.com/office/powerpoint/2010/main" val="1889774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2400" dirty="0"/>
              <a:t>To what extent does your institution emphasize </a:t>
            </a:r>
            <a:r>
              <a:rPr lang="en-US" sz="2400" dirty="0" smtClean="0"/>
              <a:t>speaking </a:t>
            </a:r>
            <a:r>
              <a:rPr lang="en-US" sz="2400" dirty="0"/>
              <a:t>clearly and effectively?</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112061151"/>
              </p:ext>
            </p:extLst>
          </p:nvPr>
        </p:nvGraphicFramePr>
        <p:xfrm>
          <a:off x="685800" y="1828800"/>
          <a:ext cx="77724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4"/>
          <p:cNvSpPr>
            <a:spLocks noGrp="1"/>
          </p:cNvSpPr>
          <p:nvPr>
            <p:ph type="ftr" sz="quarter" idx="11"/>
          </p:nvPr>
        </p:nvSpPr>
        <p:spPr/>
        <p:txBody>
          <a:bodyPr/>
          <a:lstStyle/>
          <a:p>
            <a:r>
              <a:rPr lang="en-US"/>
              <a:t>Office of Institutional Research and Policy Studies</a:t>
            </a:r>
            <a:endParaRPr lang="en-US">
              <a:solidFill>
                <a:schemeClr val="tx1"/>
              </a:solidFill>
              <a:latin typeface="Arial" charset="0"/>
            </a:endParaRPr>
          </a:p>
        </p:txBody>
      </p:sp>
    </p:spTree>
    <p:extLst>
      <p:ext uri="{BB962C8B-B14F-4D97-AF65-F5344CB8AC3E}">
        <p14:creationId xmlns:p14="http://schemas.microsoft.com/office/powerpoint/2010/main" val="3824527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2400" dirty="0"/>
              <a:t>To what extent does your institution emphasize </a:t>
            </a:r>
            <a:r>
              <a:rPr lang="en-US" sz="2400" dirty="0" smtClean="0"/>
              <a:t>thinking </a:t>
            </a:r>
            <a:r>
              <a:rPr lang="en-US" sz="2400" dirty="0"/>
              <a:t>critically and analytically?</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011209535"/>
              </p:ext>
            </p:extLst>
          </p:nvPr>
        </p:nvGraphicFramePr>
        <p:xfrm>
          <a:off x="685800" y="1828800"/>
          <a:ext cx="77724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4"/>
          <p:cNvSpPr>
            <a:spLocks noGrp="1"/>
          </p:cNvSpPr>
          <p:nvPr>
            <p:ph type="ftr" sz="quarter" idx="11"/>
          </p:nvPr>
        </p:nvSpPr>
        <p:spPr/>
        <p:txBody>
          <a:bodyPr/>
          <a:lstStyle/>
          <a:p>
            <a:r>
              <a:rPr lang="en-US"/>
              <a:t>Office of Institutional Research and Policy Studies</a:t>
            </a:r>
            <a:endParaRPr lang="en-US">
              <a:solidFill>
                <a:schemeClr val="tx1"/>
              </a:solidFill>
              <a:latin typeface="Arial" charset="0"/>
            </a:endParaRPr>
          </a:p>
        </p:txBody>
      </p:sp>
    </p:spTree>
    <p:extLst>
      <p:ext uri="{BB962C8B-B14F-4D97-AF65-F5344CB8AC3E}">
        <p14:creationId xmlns:p14="http://schemas.microsoft.com/office/powerpoint/2010/main" val="3665917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2400" dirty="0"/>
              <a:t>To what extent does your institution emphasize </a:t>
            </a:r>
            <a:r>
              <a:rPr lang="en-US" sz="2400" dirty="0" smtClean="0"/>
              <a:t>analyzing </a:t>
            </a:r>
            <a:r>
              <a:rPr lang="en-US" sz="2400" dirty="0"/>
              <a:t>quantitative problems?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997252789"/>
              </p:ext>
            </p:extLst>
          </p:nvPr>
        </p:nvGraphicFramePr>
        <p:xfrm>
          <a:off x="685800" y="1828800"/>
          <a:ext cx="77724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4"/>
          <p:cNvSpPr>
            <a:spLocks noGrp="1"/>
          </p:cNvSpPr>
          <p:nvPr>
            <p:ph type="ftr" sz="quarter" idx="11"/>
          </p:nvPr>
        </p:nvSpPr>
        <p:spPr/>
        <p:txBody>
          <a:bodyPr/>
          <a:lstStyle/>
          <a:p>
            <a:r>
              <a:rPr lang="en-US"/>
              <a:t>Office of Institutional Research and Policy Studies</a:t>
            </a:r>
            <a:endParaRPr lang="en-US">
              <a:solidFill>
                <a:schemeClr val="tx1"/>
              </a:solidFill>
              <a:latin typeface="Arial" charset="0"/>
            </a:endParaRPr>
          </a:p>
        </p:txBody>
      </p:sp>
    </p:spTree>
    <p:extLst>
      <p:ext uri="{BB962C8B-B14F-4D97-AF65-F5344CB8AC3E}">
        <p14:creationId xmlns:p14="http://schemas.microsoft.com/office/powerpoint/2010/main" val="2891399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2400" dirty="0"/>
              <a:t>To what extent does your institution emphasize </a:t>
            </a:r>
            <a:r>
              <a:rPr lang="en-US" sz="2400" dirty="0" smtClean="0"/>
              <a:t>using </a:t>
            </a:r>
            <a:r>
              <a:rPr lang="en-US" sz="2400" dirty="0"/>
              <a:t>computing and information technology?</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69950544"/>
              </p:ext>
            </p:extLst>
          </p:nvPr>
        </p:nvGraphicFramePr>
        <p:xfrm>
          <a:off x="685800" y="1828800"/>
          <a:ext cx="77724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4"/>
          <p:cNvSpPr>
            <a:spLocks noGrp="1"/>
          </p:cNvSpPr>
          <p:nvPr>
            <p:ph type="ftr" sz="quarter" idx="11"/>
          </p:nvPr>
        </p:nvSpPr>
        <p:spPr/>
        <p:txBody>
          <a:bodyPr/>
          <a:lstStyle/>
          <a:p>
            <a:r>
              <a:rPr lang="en-US"/>
              <a:t>Office of Institutional Research and Policy Studies</a:t>
            </a:r>
            <a:endParaRPr lang="en-US">
              <a:solidFill>
                <a:schemeClr val="tx1"/>
              </a:solidFill>
              <a:latin typeface="Arial" charset="0"/>
            </a:endParaRPr>
          </a:p>
        </p:txBody>
      </p:sp>
    </p:spTree>
    <p:extLst>
      <p:ext uri="{BB962C8B-B14F-4D97-AF65-F5344CB8AC3E}">
        <p14:creationId xmlns:p14="http://schemas.microsoft.com/office/powerpoint/2010/main" val="1275833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2400" dirty="0"/>
              <a:t>To what extent does your institution emphasize </a:t>
            </a:r>
            <a:r>
              <a:rPr lang="en-US" sz="2400" dirty="0" smtClean="0"/>
              <a:t>working </a:t>
            </a:r>
            <a:r>
              <a:rPr lang="en-US" sz="2400" dirty="0"/>
              <a:t>effectively with others?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677650447"/>
              </p:ext>
            </p:extLst>
          </p:nvPr>
        </p:nvGraphicFramePr>
        <p:xfrm>
          <a:off x="685800" y="1828800"/>
          <a:ext cx="77724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4"/>
          <p:cNvSpPr>
            <a:spLocks noGrp="1"/>
          </p:cNvSpPr>
          <p:nvPr>
            <p:ph type="ftr" sz="quarter" idx="11"/>
          </p:nvPr>
        </p:nvSpPr>
        <p:spPr/>
        <p:txBody>
          <a:bodyPr/>
          <a:lstStyle/>
          <a:p>
            <a:r>
              <a:rPr lang="en-US"/>
              <a:t>Office of Institutional Research and Policy Studies</a:t>
            </a:r>
            <a:endParaRPr lang="en-US">
              <a:solidFill>
                <a:schemeClr val="tx1"/>
              </a:solidFill>
              <a:latin typeface="Arial" charset="0"/>
            </a:endParaRPr>
          </a:p>
        </p:txBody>
      </p:sp>
    </p:spTree>
    <p:extLst>
      <p:ext uri="{BB962C8B-B14F-4D97-AF65-F5344CB8AC3E}">
        <p14:creationId xmlns:p14="http://schemas.microsoft.com/office/powerpoint/2010/main" val="271926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2400" dirty="0"/>
              <a:t>To what extent does your institution emphasize </a:t>
            </a:r>
            <a:r>
              <a:rPr lang="en-US" sz="2400" dirty="0" smtClean="0"/>
              <a:t>voting </a:t>
            </a:r>
            <a:r>
              <a:rPr lang="en-US" sz="2400" dirty="0"/>
              <a:t>in local, state, or national elections?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730619352"/>
              </p:ext>
            </p:extLst>
          </p:nvPr>
        </p:nvGraphicFramePr>
        <p:xfrm>
          <a:off x="685800" y="1828800"/>
          <a:ext cx="77724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4"/>
          <p:cNvSpPr>
            <a:spLocks noGrp="1"/>
          </p:cNvSpPr>
          <p:nvPr>
            <p:ph type="ftr" sz="quarter" idx="11"/>
          </p:nvPr>
        </p:nvSpPr>
        <p:spPr/>
        <p:txBody>
          <a:bodyPr/>
          <a:lstStyle/>
          <a:p>
            <a:r>
              <a:rPr lang="en-US"/>
              <a:t>Office of Institutional Research and Policy Studies</a:t>
            </a:r>
            <a:endParaRPr lang="en-US">
              <a:solidFill>
                <a:schemeClr val="tx1"/>
              </a:solidFill>
              <a:latin typeface="Arial" charset="0"/>
            </a:endParaRPr>
          </a:p>
        </p:txBody>
      </p:sp>
    </p:spTree>
    <p:extLst>
      <p:ext uri="{BB962C8B-B14F-4D97-AF65-F5344CB8AC3E}">
        <p14:creationId xmlns:p14="http://schemas.microsoft.com/office/powerpoint/2010/main" val="2324935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2400" dirty="0"/>
              <a:t>To what extent does your institution emphasize </a:t>
            </a:r>
            <a:r>
              <a:rPr lang="en-US" sz="2400" dirty="0" smtClean="0"/>
              <a:t>learning </a:t>
            </a:r>
            <a:r>
              <a:rPr lang="en-US" sz="2400" dirty="0"/>
              <a:t>effectively on your own?</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699917"/>
              </p:ext>
            </p:extLst>
          </p:nvPr>
        </p:nvGraphicFramePr>
        <p:xfrm>
          <a:off x="685800" y="1828800"/>
          <a:ext cx="77724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4"/>
          <p:cNvSpPr>
            <a:spLocks noGrp="1"/>
          </p:cNvSpPr>
          <p:nvPr>
            <p:ph type="ftr" sz="quarter" idx="11"/>
          </p:nvPr>
        </p:nvSpPr>
        <p:spPr/>
        <p:txBody>
          <a:bodyPr/>
          <a:lstStyle/>
          <a:p>
            <a:r>
              <a:rPr lang="en-US"/>
              <a:t>Office of Institutional Research and Policy Studies</a:t>
            </a:r>
            <a:endParaRPr lang="en-US">
              <a:solidFill>
                <a:schemeClr val="tx1"/>
              </a:solidFill>
              <a:latin typeface="Arial" charset="0"/>
            </a:endParaRPr>
          </a:p>
        </p:txBody>
      </p:sp>
    </p:spTree>
    <p:extLst>
      <p:ext uri="{BB962C8B-B14F-4D97-AF65-F5344CB8AC3E}">
        <p14:creationId xmlns:p14="http://schemas.microsoft.com/office/powerpoint/2010/main" val="3817122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2400" dirty="0"/>
              <a:t>To what extent does your institution emphasize </a:t>
            </a:r>
            <a:r>
              <a:rPr lang="en-US" sz="2400" dirty="0" smtClean="0"/>
              <a:t>understanding </a:t>
            </a:r>
            <a:r>
              <a:rPr lang="en-US" sz="2400" dirty="0"/>
              <a:t>yourself?</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251460361"/>
              </p:ext>
            </p:extLst>
          </p:nvPr>
        </p:nvGraphicFramePr>
        <p:xfrm>
          <a:off x="685800" y="1828800"/>
          <a:ext cx="77724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4"/>
          <p:cNvSpPr>
            <a:spLocks noGrp="1"/>
          </p:cNvSpPr>
          <p:nvPr>
            <p:ph type="ftr" sz="quarter" idx="11"/>
          </p:nvPr>
        </p:nvSpPr>
        <p:spPr/>
        <p:txBody>
          <a:bodyPr/>
          <a:lstStyle/>
          <a:p>
            <a:r>
              <a:rPr lang="en-US"/>
              <a:t>Office of Institutional Research and Policy Studies</a:t>
            </a:r>
            <a:endParaRPr lang="en-US">
              <a:solidFill>
                <a:schemeClr val="tx1"/>
              </a:solidFill>
              <a:latin typeface="Arial" charset="0"/>
            </a:endParaRPr>
          </a:p>
        </p:txBody>
      </p:sp>
    </p:spTree>
    <p:extLst>
      <p:ext uri="{BB962C8B-B14F-4D97-AF65-F5344CB8AC3E}">
        <p14:creationId xmlns:p14="http://schemas.microsoft.com/office/powerpoint/2010/main" val="3784731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IRP-presentation-forma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OIRP-presentation-format</Template>
  <TotalTime>2215</TotalTime>
  <Words>4007</Words>
  <Application>Microsoft Office PowerPoint</Application>
  <PresentationFormat>On-screen Show (4:3)</PresentationFormat>
  <Paragraphs>629</Paragraphs>
  <Slides>109</Slides>
  <Notes>36</Notes>
  <HiddenSlides>0</HiddenSlides>
  <MMClips>0</MMClips>
  <ScaleCrop>false</ScaleCrop>
  <HeadingPairs>
    <vt:vector size="4" baseType="variant">
      <vt:variant>
        <vt:lpstr>Theme</vt:lpstr>
      </vt:variant>
      <vt:variant>
        <vt:i4>1</vt:i4>
      </vt:variant>
      <vt:variant>
        <vt:lpstr>Slide Titles</vt:lpstr>
      </vt:variant>
      <vt:variant>
        <vt:i4>109</vt:i4>
      </vt:variant>
    </vt:vector>
  </HeadingPairs>
  <TitlesOfParts>
    <vt:vector size="110" baseType="lpstr">
      <vt:lpstr>OIRP-presentation-format</vt:lpstr>
      <vt:lpstr>First Year &amp; Senior Student Experiences</vt:lpstr>
      <vt:lpstr>Results from the 2011 National Survey of Student Engagement</vt:lpstr>
      <vt:lpstr>Student Characteristics</vt:lpstr>
      <vt:lpstr>2011 UMass Boston Respondent Characteristics*</vt:lpstr>
      <vt:lpstr>Student Race/Ethnicity</vt:lpstr>
      <vt:lpstr>A greater percentage of UMB senior students were considered “non-traditional” than those in the comparison groups* </vt:lpstr>
      <vt:lpstr>UMB Students are More Likely to Speak a Language Other than English at Home than Students at other Urban Universities</vt:lpstr>
      <vt:lpstr>Academic and Intellectual Experiences</vt:lpstr>
      <vt:lpstr>In your experience at your institution during the current school year, about how often have you asked questions in class or contributed to class discussions?</vt:lpstr>
      <vt:lpstr>In your experience at your institution during the current school year, about how often have you made a class presentation?</vt:lpstr>
      <vt:lpstr>In your experience at your institution during the current school year, about how often have you prepared two or more drafts of  a paper or assignment before turning it in?</vt:lpstr>
      <vt:lpstr>In your experience at your institution during the current school year, about how often have you worked on a paper or project that required integrating ideas or information from various sources?</vt:lpstr>
      <vt:lpstr>In your experience at your institution during the current school year, about how often have you Included diverse perspectives (different races, religions, genders, political beliefs, etc.) in class discussions or writing assignments?</vt:lpstr>
      <vt:lpstr>In your experience at your institution during the current school year, about how often have you come to class without completing readings or assignments?</vt:lpstr>
      <vt:lpstr>In your experience at your institution during the current school year, about how often have you worked with other students on projects during class?</vt:lpstr>
      <vt:lpstr>In your experience at your institution during the current school year, about how often have you worked with classmates outside of class to prepare class assignments?</vt:lpstr>
      <vt:lpstr>In your experience at your institution during the current school year, about how often have you put together ideas or concepts from different courses when completing assignments or during class discussions?</vt:lpstr>
      <vt:lpstr>In your experience at your institution during the current school year, about how often have you tutored or taught other students (paid or voluntary)?</vt:lpstr>
      <vt:lpstr>In your experience at your institution during the current school year, about how often have you participated in a community-based project (e.g. service learning) as part of a regular course?</vt:lpstr>
      <vt:lpstr>In your experience at your institution during the current school year, about how often have you used an electronic medium (listserv, chat group, Internet, instant messaging, etc.) to discuss or complete an assignment?</vt:lpstr>
      <vt:lpstr>In your experience at your institution during the current school year, about how often have you used e-mail to communicate with an instructor?</vt:lpstr>
      <vt:lpstr>In your experience at your institution during the current school year, about how often have you discussed grades or assignments with an instructor?</vt:lpstr>
      <vt:lpstr>In your experience at your institution during the current school year, about how often have you talked about career plans with a faculty member or advisor?</vt:lpstr>
      <vt:lpstr>In your experience at your institution during the current school year, about how often have you discussed ideas from your readings or classes with faculty members outside of class?</vt:lpstr>
      <vt:lpstr>In your experience at your institution during the current school year, about how often have you received prompt written or oral feedback from faculty on your academic performance?</vt:lpstr>
      <vt:lpstr>In your experience at your institution during the current school year, about how often have you worked harder than you thought you could to meet an instructor's standards or expectations?</vt:lpstr>
      <vt:lpstr>In your experience at your institution during the current school year, about how often have you worked with faculty members on activities other than coursework (committees, orientation, student life activities, etc.)?</vt:lpstr>
      <vt:lpstr>In your experience at your institution during the current school year, about how often have you discussed ideas from your readings or classes with others outside of class (students, family members, co-workers, etc.)?</vt:lpstr>
      <vt:lpstr>In your experience at your institution during the current school year, about how often have you had serious conversations with students of a different race or ethnicity than your own?</vt:lpstr>
      <vt:lpstr>In your experience at your institution during the current school year, about how often have you had serious conversations with students who are very different from you in terms of their religious beliefs, political opinions, or personal values?</vt:lpstr>
      <vt:lpstr>Mental Activities</vt:lpstr>
      <vt:lpstr>During the current school year, how much has your coursework emphasized the following mental activities? </vt:lpstr>
      <vt:lpstr>Coursework emphasizes: Memorizing facts, ideas, or methods from your courses and readings</vt:lpstr>
      <vt:lpstr>Coursework emphasizes: Analyzing the basic elements of an idea, experience, or theory</vt:lpstr>
      <vt:lpstr>Coursework emphasizes: Synthesizing and organizing ideas, information, or experiences</vt:lpstr>
      <vt:lpstr>Coursework emphasizes: Making judgments about the value of information, arguments, or methods</vt:lpstr>
      <vt:lpstr>Coursework emphasizes: Applying theories or concepts to practical problems or in new situations</vt:lpstr>
      <vt:lpstr>Reading and Writing</vt:lpstr>
      <vt:lpstr>Number of assigned textbooks, books, or  book-length packs of course readings during the current school year. 1=None, 2=1-4, 3=5-10, 4=11-20, 5=More than 20</vt:lpstr>
      <vt:lpstr>Number of books read on your own (not assigned) for personal enjoyment or academic enrichment during the current school year. 1=None, 2=1-4, 3=5-10, 4=11-20, 5=More than 20</vt:lpstr>
      <vt:lpstr>Number of written papers or reports of 20 pages or more during the current school year. 1=None, 2=1-4, 3=5-10, 4=11-20, 5=More than 20</vt:lpstr>
      <vt:lpstr>Number of written papers or reports between 5 and 19 pages during the current school year. 1=None, 2=1-4, 3=5-10, 4=11-20, 5=More than 20</vt:lpstr>
      <vt:lpstr>Number of written papers or reports of fewer than 5 pages during the current school year. 1=None, 2=1-4, 3=5-10, 4=11-20, 5=More than 20</vt:lpstr>
      <vt:lpstr>Problem Sets</vt:lpstr>
      <vt:lpstr>In a typical week, how many homework problem sets do you complete that take you more than an hour to complete? 1=None, 2=1-2, 3=3-4, 4=5-6, 5=More than 6</vt:lpstr>
      <vt:lpstr>Examinations</vt:lpstr>
      <vt:lpstr>To what extent did your examinations during the current school year challenged you to do your best work.? 1=Very little to 7=Very much</vt:lpstr>
      <vt:lpstr>Additional Collegiate Experiences</vt:lpstr>
      <vt:lpstr>During the current school year, about how often have you done each of the following?  Attended an art exhibit, play, dance, music, theater, or other performance</vt:lpstr>
      <vt:lpstr>During the current school year, about how often have you done each of the following?  Exercised or participated in physical fitness activities</vt:lpstr>
      <vt:lpstr>During the current school year, about how often have you done each of the following?  Participated in activities to enhance your spirituality (worship, meditation, prayer, etc.)</vt:lpstr>
      <vt:lpstr>During the current school year, about how often have you done each of the following?  Examined the strengths and weaknesses of your own views on a topic or issue</vt:lpstr>
      <vt:lpstr>During the current school year, about how often have you done each of the following?  Tried to better understand someone else's views by imagining how an issue looks from his or her perspective</vt:lpstr>
      <vt:lpstr>During the current school year, about how often have you done each of the following?  Tried to better understand someone else's views by imagining how an issue looks from his or her perspective</vt:lpstr>
      <vt:lpstr>Enriching Educational Experiences</vt:lpstr>
      <vt:lpstr>Percent of students who have done a practicum, internship, field experience, co-op experience, or clinical assignment at UMass Boston</vt:lpstr>
      <vt:lpstr>Percent of students who have done community service or volunteer work while at UMass Boston</vt:lpstr>
      <vt:lpstr>Percent of students who have participated in a learning community or some other formal program where groups of students take two or more classes together while at UMass Boston</vt:lpstr>
      <vt:lpstr>Percent of students who have worked on a research project with a faculty member outside of course or program requirements while at UMass Boston</vt:lpstr>
      <vt:lpstr>Percent of students who have done foreign language coursework while at UMass Boston</vt:lpstr>
      <vt:lpstr>Percent of students who have participated in study abroad while at UMass Boston</vt:lpstr>
      <vt:lpstr>Percent of students who have done an independent study or self-designed major while at UMass Boston</vt:lpstr>
      <vt:lpstr>Percent of students who have done a culminating senior experience (capstone course, senior project or thesis, comprehensive exam, etc.) while at UMass Boston</vt:lpstr>
      <vt:lpstr>Quality of Relationships</vt:lpstr>
      <vt:lpstr>Quality of Relationships</vt:lpstr>
      <vt:lpstr>UMB Students have a lower mean rating of relationships with other students than students in comparison groups. </vt:lpstr>
      <vt:lpstr>UMB Students rank quality of relationships with faculty higher than urban universities and universities in the same Carnegie Class, but not as high as ranked nationally.</vt:lpstr>
      <vt:lpstr>Among all groups, Seniors had lower mean ratings than First Year students and UMB Seniors had the lowest.</vt:lpstr>
      <vt:lpstr>UMass Boston First Year Students Rating Campus Relationships 5 or Above on 7 Point Scale </vt:lpstr>
      <vt:lpstr>UMass Boston Seniors Rating Campus Relationships 5 or Above on 7 Point Scale </vt:lpstr>
      <vt:lpstr>Time Usage</vt:lpstr>
      <vt:lpstr>Time spent preparing for class (studying, reading, writing, doing homework or lab work, analyzing data, rehearsing, and other academic activities)</vt:lpstr>
      <vt:lpstr>Larger Percentages of the Comparison Groups Spent Any Time Participating in Co-Curricular Activities than at UMass Boston</vt:lpstr>
      <vt:lpstr>Mean Number of Hours Per Week Spent Relaxing and Socializing (watching TV, partying, etc.) 1=0 hrs/wk, 2=1-5 hrs/wk, 3=6-10 hrs/wk, 4=11-15 hrs/wk, 5=16-20 hrs/wk, 6=21-25 hrs/wk, 7=26-30 hrs/wk, 8=More than 30 hrs/wk</vt:lpstr>
      <vt:lpstr>A greater percentage of UMB students reported working more than 20 hours per week than those in the comparison groups </vt:lpstr>
      <vt:lpstr>A Greater Percentage of UMass Boston Students Reported Spending Time Caring for Dependents than Did Comparison Groups </vt:lpstr>
      <vt:lpstr>Time Spent Commuting to Class</vt:lpstr>
      <vt:lpstr>The Percent of Students Spending 5 Hours or Less on Campus Outside of Class per Week Has Decreased.</vt:lpstr>
      <vt:lpstr>A Higher Percentage of Senior Students Spend More Than 5 Hours on Campus Outside of Class than First Year Students.</vt:lpstr>
      <vt:lpstr>Institutional environment</vt:lpstr>
      <vt:lpstr>To what extent does your institution emphasize spending significant amounts of time studying and on academic work?</vt:lpstr>
      <vt:lpstr>To what extent does your institution emphasize providing the support you need to help you succeed academically?</vt:lpstr>
      <vt:lpstr>To what extent does your institution emphasize encouraging contact among students from different economic, social, and racial or ethnic backgrounds?</vt:lpstr>
      <vt:lpstr>To what extent does your institution emphasize helping you cope with your non-academic responsibilities (work, family, etc.)?</vt:lpstr>
      <vt:lpstr>To what extent does your institution emphasize providing the support you need to thrive socially?</vt:lpstr>
      <vt:lpstr>To what extent does your institution emphasize attending campus events and activities (special speakers, cultural performances, athletic events, etc.)?</vt:lpstr>
      <vt:lpstr>To what extent does your institution emphasize using computers in academic work?</vt:lpstr>
      <vt:lpstr>Educational and Personal Growth</vt:lpstr>
      <vt:lpstr>To what extent does your institution emphasize acquiring a broad general education?</vt:lpstr>
      <vt:lpstr>To what extent does your institution emphasize acquiring job or work-related knowledge and skills?</vt:lpstr>
      <vt:lpstr>To what extent does your institution emphasize writing clearly and effectively?</vt:lpstr>
      <vt:lpstr>To what extent does your institution emphasize speaking clearly and effectively?</vt:lpstr>
      <vt:lpstr>To what extent does your institution emphasize thinking critically and analytically?</vt:lpstr>
      <vt:lpstr>To what extent does your institution emphasize analyzing quantitative problems?</vt:lpstr>
      <vt:lpstr>To what extent does your institution emphasize using computing and information technology?</vt:lpstr>
      <vt:lpstr>To what extent does your institution emphasize working effectively with others?</vt:lpstr>
      <vt:lpstr>To what extent does your institution emphasize voting in local, state, or national elections?</vt:lpstr>
      <vt:lpstr>To what extent does your institution emphasize learning effectively on your own?</vt:lpstr>
      <vt:lpstr>To what extent does your institution emphasize understanding yourself?</vt:lpstr>
      <vt:lpstr>To what extent does your institution emphasize understanding people of other racial and ethnic  backgrounds?</vt:lpstr>
      <vt:lpstr>To what extent does your institution emphasize solving complex real-world problems?</vt:lpstr>
      <vt:lpstr>To what extent does your institution emphasize developing a personal code of values and ethics?</vt:lpstr>
      <vt:lpstr>To what extent does your institution emphasize contributing to the welfare of your community?</vt:lpstr>
      <vt:lpstr>To what extent does your institution emphasize developing a deepened sense of spirituality?</vt:lpstr>
      <vt:lpstr>Academic Advising</vt:lpstr>
      <vt:lpstr>Overall, how would you evaluate the quality of academic advising you have received at your institution?</vt:lpstr>
      <vt:lpstr>Satisfaction</vt:lpstr>
      <vt:lpstr>How would you evaluate your entire educational experience at this institution?</vt:lpstr>
      <vt:lpstr>If you could start over again, would you go to the same institution you are now attending?</vt:lpstr>
    </vt:vector>
  </TitlesOfParts>
  <Company>Umass/Boston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 title here</dc:title>
  <dc:creator>Jaime Lugas</dc:creator>
  <cp:lastModifiedBy>Jaime Lugas</cp:lastModifiedBy>
  <cp:revision>81</cp:revision>
  <dcterms:created xsi:type="dcterms:W3CDTF">2013-02-14T20:35:25Z</dcterms:created>
  <dcterms:modified xsi:type="dcterms:W3CDTF">2013-12-05T19:44:53Z</dcterms:modified>
</cp:coreProperties>
</file>